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33"/>
  </p:notesMasterIdLst>
  <p:sldIdLst>
    <p:sldId id="256" r:id="rId2"/>
    <p:sldId id="357" r:id="rId3"/>
    <p:sldId id="358" r:id="rId4"/>
    <p:sldId id="468" r:id="rId5"/>
    <p:sldId id="447" r:id="rId6"/>
    <p:sldId id="452" r:id="rId7"/>
    <p:sldId id="469" r:id="rId8"/>
    <p:sldId id="553" r:id="rId9"/>
    <p:sldId id="552" r:id="rId10"/>
    <p:sldId id="391" r:id="rId11"/>
    <p:sldId id="392" r:id="rId12"/>
    <p:sldId id="393" r:id="rId13"/>
    <p:sldId id="394" r:id="rId14"/>
    <p:sldId id="395" r:id="rId15"/>
    <p:sldId id="396" r:id="rId16"/>
    <p:sldId id="554" r:id="rId17"/>
    <p:sldId id="555" r:id="rId18"/>
    <p:sldId id="556" r:id="rId19"/>
    <p:sldId id="557" r:id="rId20"/>
    <p:sldId id="558" r:id="rId21"/>
    <p:sldId id="559" r:id="rId22"/>
    <p:sldId id="397" r:id="rId23"/>
    <p:sldId id="399" r:id="rId24"/>
    <p:sldId id="398" r:id="rId25"/>
    <p:sldId id="400" r:id="rId26"/>
    <p:sldId id="545" r:id="rId27"/>
    <p:sldId id="551" r:id="rId28"/>
    <p:sldId id="561" r:id="rId29"/>
    <p:sldId id="562" r:id="rId30"/>
    <p:sldId id="563" r:id="rId31"/>
    <p:sldId id="564" r:id="rId32"/>
  </p:sldIdLst>
  <p:sldSz cx="9144000" cy="5143500" type="screen16x9"/>
  <p:notesSz cx="6858000" cy="9144000"/>
  <p:embeddedFontLst>
    <p:embeddedFont>
      <p:font typeface="Advent Pro Light" panose="020B0604020202020204" charset="0"/>
      <p:regular r:id="rId34"/>
      <p:bold r:id="rId35"/>
    </p:embeddedFont>
    <p:embeddedFont>
      <p:font typeface="Anton" pitchFamily="2" charset="0"/>
      <p:regular r:id="rId36"/>
    </p:embeddedFont>
    <p:embeddedFont>
      <p:font typeface="Fira Sans Condensed Light" panose="020B0403050000020004" pitchFamily="34" charset="0"/>
      <p:regular r:id="rId37"/>
      <p:bold r:id="rId38"/>
      <p:italic r:id="rId39"/>
      <p:boldItalic r:id="rId40"/>
    </p:embeddedFont>
    <p:embeddedFont>
      <p:font typeface="Rajdhani" panose="020B0604020202020204" charset="0"/>
      <p:regular r:id="rId41"/>
      <p:bold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FE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5E397FE-706D-4E7D-AA01-638484C1D090}">
  <a:tblStyle styleId="{95E397FE-706D-4E7D-AA01-638484C1D09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909" autoAdjust="0"/>
  </p:normalViewPr>
  <p:slideViewPr>
    <p:cSldViewPr snapToGrid="0">
      <p:cViewPr varScale="1">
        <p:scale>
          <a:sx n="85" d="100"/>
          <a:sy n="85" d="100"/>
        </p:scale>
        <p:origin x="96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14575393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10075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4150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66121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70671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94247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399886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506855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a:extLst>
            <a:ext uri="{FF2B5EF4-FFF2-40B4-BE49-F238E27FC236}">
              <a16:creationId xmlns:a16="http://schemas.microsoft.com/office/drawing/2014/main" id="{3FA8F0B6-08EC-AD17-8319-EB0302F02A64}"/>
            </a:ext>
          </a:extLst>
        </p:cNvPr>
        <p:cNvGrpSpPr/>
        <p:nvPr/>
      </p:nvGrpSpPr>
      <p:grpSpPr>
        <a:xfrm>
          <a:off x="0" y="0"/>
          <a:ext cx="0" cy="0"/>
          <a:chOff x="0" y="0"/>
          <a:chExt cx="0" cy="0"/>
        </a:xfrm>
      </p:grpSpPr>
      <p:sp>
        <p:nvSpPr>
          <p:cNvPr id="696" name="Google Shape;696;g65abef0139_0_892:notes">
            <a:extLst>
              <a:ext uri="{FF2B5EF4-FFF2-40B4-BE49-F238E27FC236}">
                <a16:creationId xmlns:a16="http://schemas.microsoft.com/office/drawing/2014/main" id="{6E3EF36F-F2DD-F7A1-E818-6B9C740382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a:extLst>
              <a:ext uri="{FF2B5EF4-FFF2-40B4-BE49-F238E27FC236}">
                <a16:creationId xmlns:a16="http://schemas.microsoft.com/office/drawing/2014/main" id="{A6A79BAF-7508-D9F6-76DE-6B9FDF9EFB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687167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a:extLst>
            <a:ext uri="{FF2B5EF4-FFF2-40B4-BE49-F238E27FC236}">
              <a16:creationId xmlns:a16="http://schemas.microsoft.com/office/drawing/2014/main" id="{7B4AB5D6-AEE1-AB8E-A18B-5E7C8C3F7B51}"/>
            </a:ext>
          </a:extLst>
        </p:cNvPr>
        <p:cNvGrpSpPr/>
        <p:nvPr/>
      </p:nvGrpSpPr>
      <p:grpSpPr>
        <a:xfrm>
          <a:off x="0" y="0"/>
          <a:ext cx="0" cy="0"/>
          <a:chOff x="0" y="0"/>
          <a:chExt cx="0" cy="0"/>
        </a:xfrm>
      </p:grpSpPr>
      <p:sp>
        <p:nvSpPr>
          <p:cNvPr id="696" name="Google Shape;696;g65abef0139_0_892:notes">
            <a:extLst>
              <a:ext uri="{FF2B5EF4-FFF2-40B4-BE49-F238E27FC236}">
                <a16:creationId xmlns:a16="http://schemas.microsoft.com/office/drawing/2014/main" id="{F559958E-5921-62A8-CF58-255FBC30D2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a:extLst>
              <a:ext uri="{FF2B5EF4-FFF2-40B4-BE49-F238E27FC236}">
                <a16:creationId xmlns:a16="http://schemas.microsoft.com/office/drawing/2014/main" id="{DD1D28E6-D393-16A1-1163-98EFF59BC5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213379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a:extLst>
            <a:ext uri="{FF2B5EF4-FFF2-40B4-BE49-F238E27FC236}">
              <a16:creationId xmlns:a16="http://schemas.microsoft.com/office/drawing/2014/main" id="{C5B23AC8-D04C-BA12-FE6B-18FAB3518DC6}"/>
            </a:ext>
          </a:extLst>
        </p:cNvPr>
        <p:cNvGrpSpPr/>
        <p:nvPr/>
      </p:nvGrpSpPr>
      <p:grpSpPr>
        <a:xfrm>
          <a:off x="0" y="0"/>
          <a:ext cx="0" cy="0"/>
          <a:chOff x="0" y="0"/>
          <a:chExt cx="0" cy="0"/>
        </a:xfrm>
      </p:grpSpPr>
      <p:sp>
        <p:nvSpPr>
          <p:cNvPr id="696" name="Google Shape;696;g65abef0139_0_892:notes">
            <a:extLst>
              <a:ext uri="{FF2B5EF4-FFF2-40B4-BE49-F238E27FC236}">
                <a16:creationId xmlns:a16="http://schemas.microsoft.com/office/drawing/2014/main" id="{B13CA716-EF6A-9B93-AD08-13003C02CE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a:extLst>
              <a:ext uri="{FF2B5EF4-FFF2-40B4-BE49-F238E27FC236}">
                <a16:creationId xmlns:a16="http://schemas.microsoft.com/office/drawing/2014/main" id="{4D322507-BC75-7564-F74F-DA94EC1267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26856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a:extLst>
            <a:ext uri="{FF2B5EF4-FFF2-40B4-BE49-F238E27FC236}">
              <a16:creationId xmlns:a16="http://schemas.microsoft.com/office/drawing/2014/main" id="{08423D94-B497-192A-AE6D-2FFEF208B8BB}"/>
            </a:ext>
          </a:extLst>
        </p:cNvPr>
        <p:cNvGrpSpPr/>
        <p:nvPr/>
      </p:nvGrpSpPr>
      <p:grpSpPr>
        <a:xfrm>
          <a:off x="0" y="0"/>
          <a:ext cx="0" cy="0"/>
          <a:chOff x="0" y="0"/>
          <a:chExt cx="0" cy="0"/>
        </a:xfrm>
      </p:grpSpPr>
      <p:sp>
        <p:nvSpPr>
          <p:cNvPr id="696" name="Google Shape;696;g65abef0139_0_892:notes">
            <a:extLst>
              <a:ext uri="{FF2B5EF4-FFF2-40B4-BE49-F238E27FC236}">
                <a16:creationId xmlns:a16="http://schemas.microsoft.com/office/drawing/2014/main" id="{E08A3F3B-4460-A04A-36D6-F6735FCDBC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a:extLst>
              <a:ext uri="{FF2B5EF4-FFF2-40B4-BE49-F238E27FC236}">
                <a16:creationId xmlns:a16="http://schemas.microsoft.com/office/drawing/2014/main" id="{C9B483C5-2BBA-85BF-394B-067F36D3919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6557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47294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a:extLst>
            <a:ext uri="{FF2B5EF4-FFF2-40B4-BE49-F238E27FC236}">
              <a16:creationId xmlns:a16="http://schemas.microsoft.com/office/drawing/2014/main" id="{05F04304-0A19-D69A-28FF-AF92209B7024}"/>
            </a:ext>
          </a:extLst>
        </p:cNvPr>
        <p:cNvGrpSpPr/>
        <p:nvPr/>
      </p:nvGrpSpPr>
      <p:grpSpPr>
        <a:xfrm>
          <a:off x="0" y="0"/>
          <a:ext cx="0" cy="0"/>
          <a:chOff x="0" y="0"/>
          <a:chExt cx="0" cy="0"/>
        </a:xfrm>
      </p:grpSpPr>
      <p:sp>
        <p:nvSpPr>
          <p:cNvPr id="696" name="Google Shape;696;g65abef0139_0_892:notes">
            <a:extLst>
              <a:ext uri="{FF2B5EF4-FFF2-40B4-BE49-F238E27FC236}">
                <a16:creationId xmlns:a16="http://schemas.microsoft.com/office/drawing/2014/main" id="{6EB727F8-A3C8-9C03-64BF-780006EA89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a:extLst>
              <a:ext uri="{FF2B5EF4-FFF2-40B4-BE49-F238E27FC236}">
                <a16:creationId xmlns:a16="http://schemas.microsoft.com/office/drawing/2014/main" id="{0329A00D-3924-213A-4A48-D5B1A72157A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793167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a:extLst>
            <a:ext uri="{FF2B5EF4-FFF2-40B4-BE49-F238E27FC236}">
              <a16:creationId xmlns:a16="http://schemas.microsoft.com/office/drawing/2014/main" id="{8C1000D8-C034-5656-F12C-0623F3F26E9D}"/>
            </a:ext>
          </a:extLst>
        </p:cNvPr>
        <p:cNvGrpSpPr/>
        <p:nvPr/>
      </p:nvGrpSpPr>
      <p:grpSpPr>
        <a:xfrm>
          <a:off x="0" y="0"/>
          <a:ext cx="0" cy="0"/>
          <a:chOff x="0" y="0"/>
          <a:chExt cx="0" cy="0"/>
        </a:xfrm>
      </p:grpSpPr>
      <p:sp>
        <p:nvSpPr>
          <p:cNvPr id="696" name="Google Shape;696;g65abef0139_0_892:notes">
            <a:extLst>
              <a:ext uri="{FF2B5EF4-FFF2-40B4-BE49-F238E27FC236}">
                <a16:creationId xmlns:a16="http://schemas.microsoft.com/office/drawing/2014/main" id="{CD3CDDF2-F46F-B4BC-854C-FADAC5635B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a:extLst>
              <a:ext uri="{FF2B5EF4-FFF2-40B4-BE49-F238E27FC236}">
                <a16:creationId xmlns:a16="http://schemas.microsoft.com/office/drawing/2014/main" id="{CEE98C55-ED58-AA80-BDAC-403A8EA84E3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018219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159502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249550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509332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597505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5657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61311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a:extLst>
            <a:ext uri="{FF2B5EF4-FFF2-40B4-BE49-F238E27FC236}">
              <a16:creationId xmlns:a16="http://schemas.microsoft.com/office/drawing/2014/main" id="{9313D3AD-A266-990A-8BB7-EF70A2325099}"/>
            </a:ext>
          </a:extLst>
        </p:cNvPr>
        <p:cNvGrpSpPr/>
        <p:nvPr/>
      </p:nvGrpSpPr>
      <p:grpSpPr>
        <a:xfrm>
          <a:off x="0" y="0"/>
          <a:ext cx="0" cy="0"/>
          <a:chOff x="0" y="0"/>
          <a:chExt cx="0" cy="0"/>
        </a:xfrm>
      </p:grpSpPr>
      <p:sp>
        <p:nvSpPr>
          <p:cNvPr id="171" name="Google Shape;171;g708a6ee8a1_0_403:notes">
            <a:extLst>
              <a:ext uri="{FF2B5EF4-FFF2-40B4-BE49-F238E27FC236}">
                <a16:creationId xmlns:a16="http://schemas.microsoft.com/office/drawing/2014/main" id="{2E614321-DFF6-0492-932F-ADFC269162C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a:extLst>
              <a:ext uri="{FF2B5EF4-FFF2-40B4-BE49-F238E27FC236}">
                <a16:creationId xmlns:a16="http://schemas.microsoft.com/office/drawing/2014/main" id="{26F08C64-D50F-6018-3C68-206D6C4D56B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691337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44752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47294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60244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91795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a:extLst>
            <a:ext uri="{FF2B5EF4-FFF2-40B4-BE49-F238E27FC236}">
              <a16:creationId xmlns:a16="http://schemas.microsoft.com/office/drawing/2014/main" id="{9313D3AD-A266-990A-8BB7-EF70A2325099}"/>
            </a:ext>
          </a:extLst>
        </p:cNvPr>
        <p:cNvGrpSpPr/>
        <p:nvPr/>
      </p:nvGrpSpPr>
      <p:grpSpPr>
        <a:xfrm>
          <a:off x="0" y="0"/>
          <a:ext cx="0" cy="0"/>
          <a:chOff x="0" y="0"/>
          <a:chExt cx="0" cy="0"/>
        </a:xfrm>
      </p:grpSpPr>
      <p:sp>
        <p:nvSpPr>
          <p:cNvPr id="171" name="Google Shape;171;g708a6ee8a1_0_403:notes">
            <a:extLst>
              <a:ext uri="{FF2B5EF4-FFF2-40B4-BE49-F238E27FC236}">
                <a16:creationId xmlns:a16="http://schemas.microsoft.com/office/drawing/2014/main" id="{2E614321-DFF6-0492-932F-ADFC269162C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a:extLst>
              <a:ext uri="{FF2B5EF4-FFF2-40B4-BE49-F238E27FC236}">
                <a16:creationId xmlns:a16="http://schemas.microsoft.com/office/drawing/2014/main" id="{26F08C64-D50F-6018-3C68-206D6C4D56B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82049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95219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a:extLst>
            <a:ext uri="{FF2B5EF4-FFF2-40B4-BE49-F238E27FC236}">
              <a16:creationId xmlns:a16="http://schemas.microsoft.com/office/drawing/2014/main" id="{B2B8A8FB-773C-496B-1716-54E4AB86EEE0}"/>
            </a:ext>
          </a:extLst>
        </p:cNvPr>
        <p:cNvGrpSpPr/>
        <p:nvPr/>
      </p:nvGrpSpPr>
      <p:grpSpPr>
        <a:xfrm>
          <a:off x="0" y="0"/>
          <a:ext cx="0" cy="0"/>
          <a:chOff x="0" y="0"/>
          <a:chExt cx="0" cy="0"/>
        </a:xfrm>
      </p:grpSpPr>
      <p:sp>
        <p:nvSpPr>
          <p:cNvPr id="643" name="Google Shape;643;g65abef0139_0_223:notes">
            <a:extLst>
              <a:ext uri="{FF2B5EF4-FFF2-40B4-BE49-F238E27FC236}">
                <a16:creationId xmlns:a16="http://schemas.microsoft.com/office/drawing/2014/main" id="{09869495-2E73-6DE3-184E-87DC33A852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a:extLst>
              <a:ext uri="{FF2B5EF4-FFF2-40B4-BE49-F238E27FC236}">
                <a16:creationId xmlns:a16="http://schemas.microsoft.com/office/drawing/2014/main" id="{7C669680-06EF-3BAA-B55D-EE7E332110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2759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455925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a:extLst>
            <a:ext uri="{FF2B5EF4-FFF2-40B4-BE49-F238E27FC236}">
              <a16:creationId xmlns:a16="http://schemas.microsoft.com/office/drawing/2014/main" id="{1301CAD6-AD8A-88CA-4681-102F3C920345}"/>
            </a:ext>
          </a:extLst>
        </p:cNvPr>
        <p:cNvGrpSpPr/>
        <p:nvPr/>
      </p:nvGrpSpPr>
      <p:grpSpPr>
        <a:xfrm>
          <a:off x="0" y="0"/>
          <a:ext cx="0" cy="0"/>
          <a:chOff x="0" y="0"/>
          <a:chExt cx="0" cy="0"/>
        </a:xfrm>
      </p:grpSpPr>
      <p:sp>
        <p:nvSpPr>
          <p:cNvPr id="696" name="Google Shape;696;g65abef0139_0_892:notes">
            <a:extLst>
              <a:ext uri="{FF2B5EF4-FFF2-40B4-BE49-F238E27FC236}">
                <a16:creationId xmlns:a16="http://schemas.microsoft.com/office/drawing/2014/main" id="{829388DB-35C9-63CB-0ECE-917A496802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a:extLst>
              <a:ext uri="{FF2B5EF4-FFF2-40B4-BE49-F238E27FC236}">
                <a16:creationId xmlns:a16="http://schemas.microsoft.com/office/drawing/2014/main" id="{36C3F768-1E23-E4BB-6919-1A76B063CB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55556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a:extLst>
            <a:ext uri="{FF2B5EF4-FFF2-40B4-BE49-F238E27FC236}">
              <a16:creationId xmlns:a16="http://schemas.microsoft.com/office/drawing/2014/main" id="{8AF73AC9-EE2A-2F6B-4B38-16D3B3D4FA09}"/>
            </a:ext>
          </a:extLst>
        </p:cNvPr>
        <p:cNvGrpSpPr/>
        <p:nvPr/>
      </p:nvGrpSpPr>
      <p:grpSpPr>
        <a:xfrm>
          <a:off x="0" y="0"/>
          <a:ext cx="0" cy="0"/>
          <a:chOff x="0" y="0"/>
          <a:chExt cx="0" cy="0"/>
        </a:xfrm>
      </p:grpSpPr>
      <p:sp>
        <p:nvSpPr>
          <p:cNvPr id="696" name="Google Shape;696;g65abef0139_0_892:notes">
            <a:extLst>
              <a:ext uri="{FF2B5EF4-FFF2-40B4-BE49-F238E27FC236}">
                <a16:creationId xmlns:a16="http://schemas.microsoft.com/office/drawing/2014/main" id="{A7047EFF-23F3-5253-388E-F6A0B0C3A7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a:extLst>
              <a:ext uri="{FF2B5EF4-FFF2-40B4-BE49-F238E27FC236}">
                <a16:creationId xmlns:a16="http://schemas.microsoft.com/office/drawing/2014/main" id="{585C87BD-ED21-936E-1A95-4D68FD9731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652338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solidFill>
                  <a:srgbClr val="F3F3F3"/>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título 1">
  <p:cSld name="Solo título 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solidFill>
                  <a:srgbClr val="F3F3F3"/>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solidFill>
                  <a:srgbClr val="F3F3F3"/>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extLst>
      <p:ext uri="{BB962C8B-B14F-4D97-AF65-F5344CB8AC3E}">
        <p14:creationId xmlns:p14="http://schemas.microsoft.com/office/powerpoint/2010/main" val="2558598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C343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59" r:id="rId3"/>
    <p:sldLayoutId id="2147483666" r:id="rId4"/>
    <p:sldLayoutId id="2147483667" r:id="rId5"/>
    <p:sldLayoutId id="2147483670" r:id="rId6"/>
    <p:sldLayoutId id="2147483672" r:id="rId7"/>
    <p:sldLayoutId id="2147483673"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7.png"/><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8.jpe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7" name="object 14"/>
          <p:cNvSpPr txBox="1"/>
          <p:nvPr/>
        </p:nvSpPr>
        <p:spPr>
          <a:xfrm>
            <a:off x="745436" y="839354"/>
            <a:ext cx="8398564" cy="4086440"/>
          </a:xfrm>
          <a:prstGeom prst="rect">
            <a:avLst/>
          </a:prstGeom>
        </p:spPr>
        <p:txBody>
          <a:bodyPr vert="horz" wrap="square" lIns="0" tIns="13399" rIns="0" bIns="0" rtlCol="0">
            <a:spAutoFit/>
          </a:bodyPr>
          <a:lstStyle/>
          <a:p>
            <a:pPr marL="14105" marR="5642" algn="ctr">
              <a:spcBef>
                <a:spcPts val="106"/>
              </a:spcBef>
            </a:pPr>
            <a:endParaRPr lang="es-ES" sz="2000" b="1" dirty="0">
              <a:solidFill>
                <a:schemeClr val="accent4"/>
              </a:solidFill>
              <a:latin typeface="Fira Sans Condensed Light" panose="020B0604020202020204" charset="0"/>
              <a:cs typeface="Times New Roman" panose="02020603050405020304" pitchFamily="18" charset="0"/>
            </a:endParaRPr>
          </a:p>
          <a:p>
            <a:pPr marL="14105" marR="5642" algn="ctr">
              <a:spcBef>
                <a:spcPts val="106"/>
              </a:spcBef>
            </a:pPr>
            <a:endParaRPr lang="es-ES" sz="2000" b="1" dirty="0">
              <a:solidFill>
                <a:schemeClr val="accent4"/>
              </a:solidFill>
              <a:latin typeface="Fira Sans Condensed Light" panose="020B0604020202020204" charset="0"/>
              <a:cs typeface="Times New Roman" panose="02020603050405020304" pitchFamily="18" charset="0"/>
            </a:endParaRPr>
          </a:p>
          <a:p>
            <a:pPr marL="14105" marR="5642" algn="ctr">
              <a:spcBef>
                <a:spcPts val="106"/>
              </a:spcBef>
            </a:pPr>
            <a:endParaRPr lang="es-ES" sz="2000" b="1" dirty="0">
              <a:solidFill>
                <a:schemeClr val="accent4"/>
              </a:solidFill>
              <a:latin typeface="Fira Sans Condensed Light" panose="020B0604020202020204" charset="0"/>
              <a:cs typeface="Times New Roman" panose="02020603050405020304" pitchFamily="18" charset="0"/>
            </a:endParaRPr>
          </a:p>
          <a:p>
            <a:pPr marL="14105" marR="5642" algn="ctr">
              <a:spcBef>
                <a:spcPts val="106"/>
              </a:spcBef>
            </a:pPr>
            <a:br>
              <a:rPr lang="es-MX" dirty="0">
                <a:solidFill>
                  <a:schemeClr val="accent4"/>
                </a:solidFill>
                <a:latin typeface="Fira Sans Condensed Light" panose="020B0604020202020204" charset="0"/>
                <a:cs typeface="Times New Roman" panose="02020603050405020304" pitchFamily="18" charset="0"/>
              </a:rPr>
            </a:br>
            <a:br>
              <a:rPr lang="es-ES" sz="2000" b="1" dirty="0">
                <a:solidFill>
                  <a:srgbClr val="FF0000"/>
                </a:solidFill>
                <a:latin typeface="Fira Sans Condensed Light" panose="020B0604020202020204" charset="0"/>
                <a:cs typeface="Times New Roman" panose="02020603050405020304" pitchFamily="18" charset="0"/>
              </a:rPr>
            </a:br>
            <a:endParaRPr lang="es-ES" sz="2000" b="1" dirty="0">
              <a:solidFill>
                <a:srgbClr val="FF0000"/>
              </a:solidFill>
              <a:latin typeface="Fira Sans Condensed Light" panose="020B0604020202020204" charset="0"/>
              <a:cs typeface="Times New Roman" panose="02020603050405020304" pitchFamily="18" charset="0"/>
            </a:endParaRPr>
          </a:p>
          <a:p>
            <a:pPr marL="14105" marR="5642" algn="r">
              <a:spcBef>
                <a:spcPts val="106"/>
              </a:spcBef>
            </a:pPr>
            <a:endParaRPr lang="es-ES" sz="2000" b="1" dirty="0">
              <a:solidFill>
                <a:srgbClr val="FF0000"/>
              </a:solidFill>
              <a:latin typeface="Fira Sans Condensed Light" panose="020B0604020202020204" charset="0"/>
              <a:cs typeface="Times New Roman" panose="02020603050405020304" pitchFamily="18" charset="0"/>
            </a:endParaRPr>
          </a:p>
          <a:p>
            <a:pPr marL="14105" marR="5642" algn="ctr">
              <a:spcBef>
                <a:spcPts val="106"/>
              </a:spcBef>
            </a:pPr>
            <a:endParaRPr lang="es-ES" sz="2000" b="1" dirty="0">
              <a:solidFill>
                <a:srgbClr val="FF0000"/>
              </a:solidFill>
              <a:latin typeface="Fira Sans Condensed Light" panose="020B0604020202020204" charset="0"/>
              <a:cs typeface="Times New Roman" panose="02020603050405020304" pitchFamily="18" charset="0"/>
            </a:endParaRPr>
          </a:p>
          <a:p>
            <a:pPr marL="14105" marR="5642">
              <a:spcBef>
                <a:spcPts val="106"/>
              </a:spcBef>
            </a:pPr>
            <a:r>
              <a:rPr lang="es-ES" sz="1600" b="1" dirty="0">
                <a:solidFill>
                  <a:schemeClr val="bg1"/>
                </a:solidFill>
                <a:latin typeface="Fira Sans Condensed Light" panose="020B0604020202020204" charset="0"/>
                <a:cs typeface="Times New Roman" panose="02020603050405020304" pitchFamily="18" charset="0"/>
              </a:rPr>
              <a:t>Primavera 2026</a:t>
            </a:r>
            <a:br>
              <a:rPr lang="es-ES" sz="2300" b="1" dirty="0">
                <a:solidFill>
                  <a:srgbClr val="FF0000"/>
                </a:solidFill>
                <a:latin typeface="Fira Sans Condensed Light" panose="020B0604020202020204" charset="0"/>
                <a:cs typeface="Times New Roman" panose="02020603050405020304" pitchFamily="18" charset="0"/>
              </a:rPr>
            </a:br>
            <a:r>
              <a:rPr lang="es-ES" sz="2700" b="1" dirty="0">
                <a:solidFill>
                  <a:schemeClr val="accent4"/>
                </a:solidFill>
                <a:latin typeface="Fira Sans Condensed Light" panose="020B0604020202020204" charset="0"/>
                <a:cs typeface="Times New Roman" panose="02020603050405020304" pitchFamily="18" charset="0"/>
              </a:rPr>
              <a:t>Desarrollo de Plataformas Tecnológicas Educativas</a:t>
            </a:r>
            <a:endParaRPr lang="es-ES" sz="2000" b="1" dirty="0">
              <a:solidFill>
                <a:schemeClr val="bg1"/>
              </a:solidFill>
              <a:latin typeface="Fira Sans Condensed Light" panose="020B0604020202020204" charset="0"/>
              <a:cs typeface="Times New Roman" panose="02020603050405020304" pitchFamily="18" charset="0"/>
            </a:endParaRPr>
          </a:p>
          <a:p>
            <a:pPr marL="14105" marR="5642" algn="ctr">
              <a:spcBef>
                <a:spcPts val="106"/>
              </a:spcBef>
            </a:pPr>
            <a:r>
              <a:rPr lang="es-ES" sz="2000" b="1" dirty="0">
                <a:solidFill>
                  <a:schemeClr val="tx2"/>
                </a:solidFill>
                <a:latin typeface="Fira Sans Condensed Light" panose="020B0604020202020204" charset="0"/>
                <a:cs typeface="Times New Roman" panose="02020603050405020304" pitchFamily="18" charset="0"/>
              </a:rPr>
              <a:t>                                                                                                         </a:t>
            </a:r>
          </a:p>
          <a:p>
            <a:pPr marL="14105" marR="5642" algn="ctr">
              <a:spcBef>
                <a:spcPts val="106"/>
              </a:spcBef>
            </a:pPr>
            <a:r>
              <a:rPr lang="es-ES" sz="2000" b="1" dirty="0">
                <a:solidFill>
                  <a:schemeClr val="tx2"/>
                </a:solidFill>
                <a:latin typeface="Fira Sans Condensed Light" panose="020B0604020202020204" charset="0"/>
                <a:cs typeface="Times New Roman" panose="02020603050405020304" pitchFamily="18" charset="0"/>
              </a:rPr>
              <a:t>					                         </a:t>
            </a:r>
            <a:r>
              <a:rPr lang="es-ES" sz="1600" b="1" dirty="0">
                <a:solidFill>
                  <a:schemeClr val="tx2"/>
                </a:solidFill>
                <a:latin typeface="Fira Sans Condensed Light" panose="020B0604020202020204" charset="0"/>
                <a:cs typeface="Times New Roman" panose="02020603050405020304" pitchFamily="18" charset="0"/>
              </a:rPr>
              <a:t>14 de Enero del 2026</a:t>
            </a:r>
            <a:br>
              <a:rPr lang="es-ES" sz="2000" b="1" dirty="0">
                <a:solidFill>
                  <a:srgbClr val="FF0000"/>
                </a:solidFill>
                <a:latin typeface="Fira Sans Condensed Light" panose="020B0604020202020204" charset="0"/>
                <a:cs typeface="Times New Roman" panose="02020603050405020304" pitchFamily="18" charset="0"/>
              </a:rPr>
            </a:br>
            <a:endParaRPr lang="es-MX" dirty="0">
              <a:solidFill>
                <a:schemeClr val="tx2"/>
              </a:solidFill>
              <a:latin typeface="Fira Sans Condensed Light" panose="020B0604020202020204" charset="0"/>
              <a:cs typeface="Times New Roman" panose="02020603050405020304" pitchFamily="18" charset="0"/>
            </a:endParaRPr>
          </a:p>
        </p:txBody>
      </p:sp>
      <p:sp>
        <p:nvSpPr>
          <p:cNvPr id="1028" name="AutoShape 4" descr="Inicio | Título Electrónico Puebl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ES"/>
          </a:p>
        </p:txBody>
      </p:sp>
      <p:cxnSp>
        <p:nvCxnSpPr>
          <p:cNvPr id="11" name="Google Shape;137;p27"/>
          <p:cNvCxnSpPr/>
          <p:nvPr/>
        </p:nvCxnSpPr>
        <p:spPr>
          <a:xfrm>
            <a:off x="599181" y="3300059"/>
            <a:ext cx="0" cy="630600"/>
          </a:xfrm>
          <a:prstGeom prst="straightConnector1">
            <a:avLst/>
          </a:prstGeom>
          <a:noFill/>
          <a:ln w="19050" cap="flat" cmpd="sng">
            <a:solidFill>
              <a:srgbClr val="F3F3F3"/>
            </a:solidFill>
            <a:prstDash val="solid"/>
            <a:round/>
            <a:headEnd type="oval" w="med" len="med"/>
            <a:tailEnd type="oval" w="med" len="med"/>
          </a:ln>
        </p:spPr>
      </p:cxnSp>
      <p:sp>
        <p:nvSpPr>
          <p:cNvPr id="6" name="Google Shape;136;p27"/>
          <p:cNvSpPr txBox="1">
            <a:spLocks noGrp="1"/>
          </p:cNvSpPr>
          <p:nvPr>
            <p:ph type="subTitle" idx="1"/>
          </p:nvPr>
        </p:nvSpPr>
        <p:spPr>
          <a:xfrm>
            <a:off x="0" y="4922784"/>
            <a:ext cx="3352799" cy="220716"/>
          </a:xfrm>
          <a:prstGeom prst="rect">
            <a:avLst/>
          </a:prstGeom>
        </p:spPr>
        <p:txBody>
          <a:bodyPr spcFirstLastPara="1" wrap="square" lIns="91425" tIns="91425" rIns="91425" bIns="91425" anchor="ctr" anchorCtr="0">
            <a:noAutofit/>
          </a:bodyPr>
          <a:lstStyle/>
          <a:p>
            <a:pPr algn="l"/>
            <a:r>
              <a:rPr lang="es-ES" dirty="0"/>
              <a:t>   </a:t>
            </a:r>
          </a:p>
          <a:p>
            <a:pPr algn="l"/>
            <a:r>
              <a:rPr lang="es-ES" dirty="0">
                <a:solidFill>
                  <a:schemeClr val="bg1">
                    <a:lumMod val="60000"/>
                    <a:lumOff val="40000"/>
                  </a:schemeClr>
                </a:solidFill>
                <a:latin typeface="Fira Sans Condensed Light" charset="0"/>
              </a:rPr>
              <a:t>Facilitador: </a:t>
            </a:r>
            <a:r>
              <a:rPr lang="es-ES" dirty="0" err="1">
                <a:solidFill>
                  <a:schemeClr val="bg1">
                    <a:lumMod val="60000"/>
                    <a:lumOff val="40000"/>
                  </a:schemeClr>
                </a:solidFill>
                <a:latin typeface="Fira Sans Condensed Light" charset="0"/>
              </a:rPr>
              <a:t>PhD</a:t>
            </a:r>
            <a:r>
              <a:rPr lang="es-ES" dirty="0">
                <a:solidFill>
                  <a:schemeClr val="bg1">
                    <a:lumMod val="60000"/>
                    <a:lumOff val="40000"/>
                  </a:schemeClr>
                </a:solidFill>
                <a:latin typeface="Fira Sans Condensed Light" charset="0"/>
              </a:rPr>
              <a:t> Alfredo García Suárez</a:t>
            </a:r>
          </a:p>
          <a:p>
            <a:pPr algn="l"/>
            <a:br>
              <a:rPr lang="es-ES" dirty="0"/>
            </a:br>
            <a:endParaRPr dirty="0"/>
          </a:p>
        </p:txBody>
      </p:sp>
      <p:pic>
        <p:nvPicPr>
          <p:cNvPr id="1026" name="Picture 2" descr="Virtual Horizon BUAP">
            <a:extLst>
              <a:ext uri="{FF2B5EF4-FFF2-40B4-BE49-F238E27FC236}">
                <a16:creationId xmlns:a16="http://schemas.microsoft.com/office/drawing/2014/main" id="{171633F6-0612-2C83-AC54-6A799E3077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207953"/>
            <a:ext cx="3597147" cy="18201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 calcmode="lin" valueType="num">
                                      <p:cBhvr additive="base">
                                        <p:cTn id="7"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anim calcmode="lin" valueType="num">
                                      <p:cBhvr additive="base">
                                        <p:cTn id="13"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anim calcmode="lin" valueType="num">
                                      <p:cBhvr additive="base">
                                        <p:cTn id="19"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anim calcmode="lin" valueType="num">
                                      <p:cBhvr additive="base">
                                        <p:cTn id="25"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Arduino IDE</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235533" y="1387731"/>
            <a:ext cx="1202121" cy="16349"/>
          </a:xfrm>
          <a:prstGeom prst="straightConnector1">
            <a:avLst/>
          </a:prstGeom>
          <a:noFill/>
          <a:ln w="19050" cap="flat" cmpd="sng">
            <a:solidFill>
              <a:srgbClr val="F3F3F3"/>
            </a:solidFill>
            <a:prstDash val="solid"/>
            <a:round/>
            <a:headEnd type="oval" w="med" len="med"/>
            <a:tailEnd type="oval" w="med" len="med"/>
          </a:ln>
        </p:spPr>
      </p:cxnSp>
      <p:sp>
        <p:nvSpPr>
          <p:cNvPr id="8" name="Google Shape;1603;p42"/>
          <p:cNvSpPr txBox="1"/>
          <p:nvPr/>
        </p:nvSpPr>
        <p:spPr>
          <a:xfrm>
            <a:off x="428787" y="2181714"/>
            <a:ext cx="5467516"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Descargar Arduino IDE</a:t>
            </a:r>
          </a:p>
          <a:p>
            <a:pPr algn="just"/>
            <a:r>
              <a:rPr lang="es-ES" sz="1600" dirty="0">
                <a:solidFill>
                  <a:schemeClr val="accent4"/>
                </a:solidFill>
                <a:latin typeface="Fira Sans Condensed Light" panose="020B0604020202020204" charset="0"/>
                <a:cs typeface="Times New Roman" panose="02020603050405020304" pitchFamily="18" charset="0"/>
              </a:rPr>
              <a:t>Ingresar a: https://www.arduino.cc/en/software</a:t>
            </a:r>
            <a:endParaRPr lang="es-ES" dirty="0">
              <a:solidFill>
                <a:srgbClr val="F3F3F3"/>
              </a:solidFill>
              <a:latin typeface="Fira Sans Condensed Light"/>
              <a:ea typeface="Fira Sans Condensed Light"/>
              <a:cs typeface="Fira Sans Condensed Light"/>
              <a:sym typeface="Fira Sans Condensed Light"/>
            </a:endParaRPr>
          </a:p>
        </p:txBody>
      </p:sp>
      <p:sp>
        <p:nvSpPr>
          <p:cNvPr id="12"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id="{1E866BDE-1610-5919-8950-14E75B2C4D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575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12"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id="{1E866BDE-1610-5919-8950-14E75B2C4D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603;p42">
            <a:extLst>
              <a:ext uri="{FF2B5EF4-FFF2-40B4-BE49-F238E27FC236}">
                <a16:creationId xmlns:a16="http://schemas.microsoft.com/office/drawing/2014/main" id="{893170A3-44F6-AC0E-EF28-A6F96ED01D14}"/>
              </a:ext>
            </a:extLst>
          </p:cNvPr>
          <p:cNvSpPr txBox="1"/>
          <p:nvPr/>
        </p:nvSpPr>
        <p:spPr>
          <a:xfrm>
            <a:off x="147759" y="409867"/>
            <a:ext cx="5467516" cy="55622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2 . Elegir la versión apropiada para mi sistema operativo</a:t>
            </a:r>
          </a:p>
        </p:txBody>
      </p:sp>
      <p:pic>
        <p:nvPicPr>
          <p:cNvPr id="5" name="Imagen 4">
            <a:extLst>
              <a:ext uri="{FF2B5EF4-FFF2-40B4-BE49-F238E27FC236}">
                <a16:creationId xmlns:a16="http://schemas.microsoft.com/office/drawing/2014/main" id="{8EB19AE4-DF71-CB6D-0049-A7AA9A3E86BD}"/>
              </a:ext>
            </a:extLst>
          </p:cNvPr>
          <p:cNvPicPr>
            <a:picLocks noChangeAspect="1"/>
          </p:cNvPicPr>
          <p:nvPr/>
        </p:nvPicPr>
        <p:blipFill rotWithShape="1">
          <a:blip r:embed="rId4"/>
          <a:srcRect r="3174" b="6416"/>
          <a:stretch/>
        </p:blipFill>
        <p:spPr>
          <a:xfrm>
            <a:off x="638628" y="966094"/>
            <a:ext cx="6933180" cy="3767539"/>
          </a:xfrm>
          <a:prstGeom prst="rect">
            <a:avLst/>
          </a:prstGeom>
        </p:spPr>
      </p:pic>
    </p:spTree>
    <p:extLst>
      <p:ext uri="{BB962C8B-B14F-4D97-AF65-F5344CB8AC3E}">
        <p14:creationId xmlns:p14="http://schemas.microsoft.com/office/powerpoint/2010/main" val="4121744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151" name="Google Shape;699;p36"/>
          <p:cNvSpPr txBox="1">
            <a:spLocks/>
          </p:cNvSpPr>
          <p:nvPr/>
        </p:nvSpPr>
        <p:spPr>
          <a:xfrm>
            <a:off x="378523" y="662222"/>
            <a:ext cx="690764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rPr>
              <a:t>VERIFICAR FUNCIONAMIENTO DE </a:t>
            </a:r>
            <a:r>
              <a:rPr lang="es-ES" sz="3000" b="1" dirty="0">
                <a:solidFill>
                  <a:srgbClr val="F3F3F3"/>
                </a:solidFill>
                <a:latin typeface="Rajdhani"/>
                <a:ea typeface="Rajdhani"/>
                <a:cs typeface="Rajdhani"/>
                <a:sym typeface="Rajdhani"/>
              </a:rPr>
              <a:t>ESP32</a:t>
            </a:r>
            <a:r>
              <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rPr>
              <a:t> </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Arduino </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a:cxnSpLocks/>
          </p:cNvCxnSpPr>
          <p:nvPr/>
        </p:nvCxnSpPr>
        <p:spPr>
          <a:xfrm flipH="1">
            <a:off x="373702" y="794845"/>
            <a:ext cx="1" cy="743669"/>
          </a:xfrm>
          <a:prstGeom prst="straightConnector1">
            <a:avLst/>
          </a:prstGeom>
          <a:noFill/>
          <a:ln w="19050" cap="flat" cmpd="sng">
            <a:solidFill>
              <a:srgbClr val="F3F3F3"/>
            </a:solidFill>
            <a:prstDash val="solid"/>
            <a:round/>
            <a:headEnd type="oval" w="med" len="med"/>
            <a:tailEnd type="oval" w="med" len="med"/>
          </a:ln>
        </p:spPr>
      </p:cxnSp>
      <p:sp>
        <p:nvSpPr>
          <p:cNvPr id="12"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id="{1E866BDE-1610-5919-8950-14E75B2C4D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8A0388E8-48C2-4232-0B0F-EE4186E6ACAE}"/>
              </a:ext>
            </a:extLst>
          </p:cNvPr>
          <p:cNvPicPr>
            <a:picLocks noChangeAspect="1"/>
          </p:cNvPicPr>
          <p:nvPr/>
        </p:nvPicPr>
        <p:blipFill rotWithShape="1">
          <a:blip r:embed="rId4"/>
          <a:srcRect l="26667" t="12856" r="26349" b="15891"/>
          <a:stretch/>
        </p:blipFill>
        <p:spPr>
          <a:xfrm>
            <a:off x="2791436" y="1538514"/>
            <a:ext cx="3778398" cy="3221529"/>
          </a:xfrm>
          <a:prstGeom prst="rect">
            <a:avLst/>
          </a:prstGeom>
        </p:spPr>
      </p:pic>
      <p:cxnSp>
        <p:nvCxnSpPr>
          <p:cNvPr id="7" name="Conector recto de flecha 6">
            <a:extLst>
              <a:ext uri="{FF2B5EF4-FFF2-40B4-BE49-F238E27FC236}">
                <a16:creationId xmlns:a16="http://schemas.microsoft.com/office/drawing/2014/main" id="{4A0393A3-CA65-8961-FACC-42EB9DCABD0E}"/>
              </a:ext>
            </a:extLst>
          </p:cNvPr>
          <p:cNvCxnSpPr>
            <a:cxnSpLocks/>
          </p:cNvCxnSpPr>
          <p:nvPr/>
        </p:nvCxnSpPr>
        <p:spPr>
          <a:xfrm flipV="1">
            <a:off x="914400" y="2673622"/>
            <a:ext cx="2801833" cy="475656"/>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3565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151" name="Google Shape;699;p36"/>
          <p:cNvSpPr txBox="1">
            <a:spLocks/>
          </p:cNvSpPr>
          <p:nvPr/>
        </p:nvSpPr>
        <p:spPr>
          <a:xfrm>
            <a:off x="378523" y="662222"/>
            <a:ext cx="6907648" cy="572700"/>
          </a:xfrm>
          <a:prstGeom prst="rect">
            <a:avLst/>
          </a:prstGeom>
          <a:noFill/>
          <a:ln>
            <a:noFill/>
          </a:ln>
        </p:spPr>
        <p:txBody>
          <a:bodyPr spcFirstLastPara="1" wrap="square" lIns="91425" tIns="91425" rIns="91425" bIns="91425" anchor="t" anchorCtr="0">
            <a:noAutofit/>
          </a:bodyPr>
          <a:lstStyle/>
          <a:p>
            <a:pPr lvl="0">
              <a:buClr>
                <a:srgbClr val="F3F3F3"/>
              </a:buClr>
              <a:buSzPts val="3000"/>
              <a:defRPr/>
            </a:pPr>
            <a:r>
              <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rPr>
              <a:t>VERIFICAR FUNCIONAMIENTO DE </a:t>
            </a:r>
            <a:r>
              <a:rPr lang="es-ES" sz="3000" b="1" dirty="0">
                <a:solidFill>
                  <a:srgbClr val="F3F3F3"/>
                </a:solidFill>
                <a:latin typeface="Rajdhani"/>
                <a:ea typeface="Rajdhani"/>
                <a:cs typeface="Rajdhani"/>
                <a:sym typeface="Rajdhani"/>
              </a:rPr>
              <a:t>ESP32</a:t>
            </a:r>
            <a:r>
              <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rPr>
              <a:t> </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Arduino </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a:cxnSpLocks/>
          </p:cNvCxnSpPr>
          <p:nvPr/>
        </p:nvCxnSpPr>
        <p:spPr>
          <a:xfrm flipH="1">
            <a:off x="373702" y="794845"/>
            <a:ext cx="1" cy="743669"/>
          </a:xfrm>
          <a:prstGeom prst="straightConnector1">
            <a:avLst/>
          </a:prstGeom>
          <a:noFill/>
          <a:ln w="19050" cap="flat" cmpd="sng">
            <a:solidFill>
              <a:srgbClr val="F3F3F3"/>
            </a:solidFill>
            <a:prstDash val="solid"/>
            <a:round/>
            <a:headEnd type="oval" w="med" len="med"/>
            <a:tailEnd type="oval" w="med" len="med"/>
          </a:ln>
        </p:spPr>
      </p:cxnSp>
      <p:sp>
        <p:nvSpPr>
          <p:cNvPr id="12"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id="{1E866BDE-1610-5919-8950-14E75B2C4D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27DABA30-7434-64E7-E879-157F9920E458}"/>
              </a:ext>
            </a:extLst>
          </p:cNvPr>
          <p:cNvPicPr>
            <a:picLocks noChangeAspect="1"/>
          </p:cNvPicPr>
          <p:nvPr/>
        </p:nvPicPr>
        <p:blipFill rotWithShape="1">
          <a:blip r:embed="rId4"/>
          <a:srcRect r="33016" b="26903"/>
          <a:stretch/>
        </p:blipFill>
        <p:spPr>
          <a:xfrm>
            <a:off x="2067585" y="1477949"/>
            <a:ext cx="5218586" cy="3201807"/>
          </a:xfrm>
          <a:prstGeom prst="rect">
            <a:avLst/>
          </a:prstGeom>
        </p:spPr>
      </p:pic>
      <p:cxnSp>
        <p:nvCxnSpPr>
          <p:cNvPr id="7" name="Conector recto de flecha 6">
            <a:extLst>
              <a:ext uri="{FF2B5EF4-FFF2-40B4-BE49-F238E27FC236}">
                <a16:creationId xmlns:a16="http://schemas.microsoft.com/office/drawing/2014/main" id="{4A0393A3-CA65-8961-FACC-42EB9DCABD0E}"/>
              </a:ext>
            </a:extLst>
          </p:cNvPr>
          <p:cNvCxnSpPr>
            <a:cxnSpLocks/>
          </p:cNvCxnSpPr>
          <p:nvPr/>
        </p:nvCxnSpPr>
        <p:spPr>
          <a:xfrm flipV="1">
            <a:off x="442541" y="2570622"/>
            <a:ext cx="2467715" cy="1016460"/>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244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151" name="Google Shape;699;p36"/>
          <p:cNvSpPr txBox="1">
            <a:spLocks/>
          </p:cNvSpPr>
          <p:nvPr/>
        </p:nvSpPr>
        <p:spPr>
          <a:xfrm>
            <a:off x="378523" y="662222"/>
            <a:ext cx="6907648" cy="572700"/>
          </a:xfrm>
          <a:prstGeom prst="rect">
            <a:avLst/>
          </a:prstGeom>
          <a:noFill/>
          <a:ln>
            <a:noFill/>
          </a:ln>
        </p:spPr>
        <p:txBody>
          <a:bodyPr spcFirstLastPara="1" wrap="square" lIns="91425" tIns="91425" rIns="91425" bIns="91425" anchor="t" anchorCtr="0">
            <a:noAutofit/>
          </a:bodyPr>
          <a:lstStyle/>
          <a:p>
            <a:pPr lvl="0">
              <a:buClr>
                <a:srgbClr val="F3F3F3"/>
              </a:buClr>
              <a:buSzPts val="3000"/>
              <a:defRPr/>
            </a:pPr>
            <a:r>
              <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rPr>
              <a:t>VERIFICAR FUNCIONAMIENTO DE </a:t>
            </a:r>
            <a:r>
              <a:rPr lang="es-ES" sz="3000" b="1" dirty="0">
                <a:solidFill>
                  <a:srgbClr val="F3F3F3"/>
                </a:solidFill>
                <a:latin typeface="Rajdhani"/>
                <a:ea typeface="Rajdhani"/>
                <a:cs typeface="Rajdhani"/>
                <a:sym typeface="Rajdhani"/>
              </a:rPr>
              <a:t>ESP32 </a:t>
            </a: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Arduino </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a:cxnSpLocks/>
          </p:cNvCxnSpPr>
          <p:nvPr/>
        </p:nvCxnSpPr>
        <p:spPr>
          <a:xfrm flipH="1">
            <a:off x="373702" y="794845"/>
            <a:ext cx="1" cy="743669"/>
          </a:xfrm>
          <a:prstGeom prst="straightConnector1">
            <a:avLst/>
          </a:prstGeom>
          <a:noFill/>
          <a:ln w="19050" cap="flat" cmpd="sng">
            <a:solidFill>
              <a:srgbClr val="F3F3F3"/>
            </a:solidFill>
            <a:prstDash val="solid"/>
            <a:round/>
            <a:headEnd type="oval" w="med" len="med"/>
            <a:tailEnd type="oval" w="med" len="med"/>
          </a:ln>
        </p:spPr>
      </p:cxnSp>
      <p:sp>
        <p:nvSpPr>
          <p:cNvPr id="12"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id="{1E866BDE-1610-5919-8950-14E75B2C4D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946A2CD5-0AD4-D73E-DDBA-09D6B5CDA177}"/>
              </a:ext>
            </a:extLst>
          </p:cNvPr>
          <p:cNvPicPr>
            <a:picLocks noChangeAspect="1"/>
          </p:cNvPicPr>
          <p:nvPr/>
        </p:nvPicPr>
        <p:blipFill rotWithShape="1">
          <a:blip r:embed="rId4"/>
          <a:srcRect t="3965" r="36666" b="20127"/>
          <a:stretch/>
        </p:blipFill>
        <p:spPr>
          <a:xfrm>
            <a:off x="2365828" y="1474396"/>
            <a:ext cx="4666860" cy="3144796"/>
          </a:xfrm>
          <a:prstGeom prst="rect">
            <a:avLst/>
          </a:prstGeom>
        </p:spPr>
      </p:pic>
      <p:cxnSp>
        <p:nvCxnSpPr>
          <p:cNvPr id="7" name="Conector recto de flecha 6">
            <a:extLst>
              <a:ext uri="{FF2B5EF4-FFF2-40B4-BE49-F238E27FC236}">
                <a16:creationId xmlns:a16="http://schemas.microsoft.com/office/drawing/2014/main" id="{4A0393A3-CA65-8961-FACC-42EB9DCABD0E}"/>
              </a:ext>
            </a:extLst>
          </p:cNvPr>
          <p:cNvCxnSpPr>
            <a:cxnSpLocks/>
          </p:cNvCxnSpPr>
          <p:nvPr/>
        </p:nvCxnSpPr>
        <p:spPr>
          <a:xfrm>
            <a:off x="1016000" y="3046794"/>
            <a:ext cx="2090057" cy="1220406"/>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1958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151" name="Google Shape;699;p36"/>
          <p:cNvSpPr txBox="1">
            <a:spLocks/>
          </p:cNvSpPr>
          <p:nvPr/>
        </p:nvSpPr>
        <p:spPr>
          <a:xfrm>
            <a:off x="378523" y="662222"/>
            <a:ext cx="690764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rPr>
              <a:t>ENTORNO DE PROGRAMACIÓN</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Arduino-Python </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a:cxnSpLocks/>
          </p:cNvCxnSpPr>
          <p:nvPr/>
        </p:nvCxnSpPr>
        <p:spPr>
          <a:xfrm flipH="1">
            <a:off x="373702" y="794845"/>
            <a:ext cx="1" cy="743669"/>
          </a:xfrm>
          <a:prstGeom prst="straightConnector1">
            <a:avLst/>
          </a:prstGeom>
          <a:noFill/>
          <a:ln w="19050" cap="flat" cmpd="sng">
            <a:solidFill>
              <a:srgbClr val="F3F3F3"/>
            </a:solidFill>
            <a:prstDash val="solid"/>
            <a:round/>
            <a:headEnd type="oval" w="med" len="med"/>
            <a:tailEnd type="oval" w="med" len="med"/>
          </a:ln>
        </p:spPr>
      </p:cxnSp>
      <p:sp>
        <p:nvSpPr>
          <p:cNvPr id="12"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id="{1E866BDE-1610-5919-8950-14E75B2C4D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descr="Aprendiendo electrónica y a programar en Arduino con Blu-i #4 Parte I | by  Reynaldo Esteban Cruz Villagomez | Medium">
            <a:extLst>
              <a:ext uri="{FF2B5EF4-FFF2-40B4-BE49-F238E27FC236}">
                <a16:creationId xmlns:a16="http://schemas.microsoft.com/office/drawing/2014/main" id="{9DD50BA8-5BDB-6829-9A5A-DBDC5E3DB1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7266" y="2195306"/>
            <a:ext cx="5238850" cy="1975304"/>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Python Software Foundation License - Wikipedia, la enciclopedia libre">
            <a:extLst>
              <a:ext uri="{FF2B5EF4-FFF2-40B4-BE49-F238E27FC236}">
                <a16:creationId xmlns:a16="http://schemas.microsoft.com/office/drawing/2014/main" id="{A358B4D2-51D1-2ADC-BABC-A3B51865CC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47" y="2317150"/>
            <a:ext cx="1667564" cy="1667564"/>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Arduino - Wikipedia, la enciclopedia libre">
            <a:extLst>
              <a:ext uri="{FF2B5EF4-FFF2-40B4-BE49-F238E27FC236}">
                <a16:creationId xmlns:a16="http://schemas.microsoft.com/office/drawing/2014/main" id="{F3779DCF-0B41-4A67-BE6F-DE5AE1AFA2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6171" y="2565502"/>
            <a:ext cx="1741112" cy="1170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0641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8">
          <a:extLst>
            <a:ext uri="{FF2B5EF4-FFF2-40B4-BE49-F238E27FC236}">
              <a16:creationId xmlns:a16="http://schemas.microsoft.com/office/drawing/2014/main" id="{E7993768-A977-B80C-84DC-9444A3E33496}"/>
            </a:ext>
          </a:extLst>
        </p:cNvPr>
        <p:cNvGrpSpPr/>
        <p:nvPr/>
      </p:nvGrpSpPr>
      <p:grpSpPr>
        <a:xfrm>
          <a:off x="0" y="0"/>
          <a:ext cx="0" cy="0"/>
          <a:chOff x="0" y="0"/>
          <a:chExt cx="0" cy="0"/>
        </a:xfrm>
      </p:grpSpPr>
      <p:sp>
        <p:nvSpPr>
          <p:cNvPr id="151" name="Google Shape;699;p36">
            <a:extLst>
              <a:ext uri="{FF2B5EF4-FFF2-40B4-BE49-F238E27FC236}">
                <a16:creationId xmlns:a16="http://schemas.microsoft.com/office/drawing/2014/main" id="{88EA2560-72AB-DBFC-CCCA-68A8B10F78F4}"/>
              </a:ext>
            </a:extLst>
          </p:cNvPr>
          <p:cNvSpPr txBox="1">
            <a:spLocks/>
          </p:cNvSpPr>
          <p:nvPr/>
        </p:nvSpPr>
        <p:spPr>
          <a:xfrm>
            <a:off x="373702" y="298222"/>
            <a:ext cx="690764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rPr>
              <a:t>DISPOSITIVOS FÍSICOS</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ESP32</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a:extLst>
              <a:ext uri="{FF2B5EF4-FFF2-40B4-BE49-F238E27FC236}">
                <a16:creationId xmlns:a16="http://schemas.microsoft.com/office/drawing/2014/main" id="{8BC7A662-99D0-83EC-26BF-16F3C6C61227}"/>
              </a:ext>
            </a:extLst>
          </p:cNvPr>
          <p:cNvCxnSpPr>
            <a:cxnSpLocks/>
          </p:cNvCxnSpPr>
          <p:nvPr/>
        </p:nvCxnSpPr>
        <p:spPr>
          <a:xfrm flipH="1">
            <a:off x="373702" y="501770"/>
            <a:ext cx="1" cy="743669"/>
          </a:xfrm>
          <a:prstGeom prst="straightConnector1">
            <a:avLst/>
          </a:prstGeom>
          <a:noFill/>
          <a:ln w="19050" cap="flat" cmpd="sng">
            <a:solidFill>
              <a:srgbClr val="F3F3F3"/>
            </a:solidFill>
            <a:prstDash val="solid"/>
            <a:round/>
            <a:headEnd type="oval" w="med" len="med"/>
            <a:tailEnd type="oval" w="med" len="med"/>
          </a:ln>
        </p:spPr>
      </p:cxnSp>
      <p:sp>
        <p:nvSpPr>
          <p:cNvPr id="12" name="Google Shape;136;p27">
            <a:extLst>
              <a:ext uri="{FF2B5EF4-FFF2-40B4-BE49-F238E27FC236}">
                <a16:creationId xmlns:a16="http://schemas.microsoft.com/office/drawing/2014/main" id="{8F210272-92D1-4D8E-1E72-F4F55BE145FC}"/>
              </a:ext>
            </a:extLst>
          </p:cNvPr>
          <p:cNvSpPr txBox="1">
            <a:spLocks/>
          </p:cNvSpPr>
          <p:nvPr/>
        </p:nvSpPr>
        <p:spPr>
          <a:xfrm>
            <a:off x="0" y="5028291"/>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id="{DD31A425-59A4-1FC8-A1E3-D31BFEE332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omo utilizar el pin touch integrado del esp32 con arduino? — Talos  Electronics">
            <a:extLst>
              <a:ext uri="{FF2B5EF4-FFF2-40B4-BE49-F238E27FC236}">
                <a16:creationId xmlns:a16="http://schemas.microsoft.com/office/drawing/2014/main" id="{1EF9F05E-BDA4-3595-B51B-A13055E29F4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802" r="4139" b="6194"/>
          <a:stretch>
            <a:fillRect/>
          </a:stretch>
        </p:blipFill>
        <p:spPr bwMode="auto">
          <a:xfrm>
            <a:off x="189261" y="1314597"/>
            <a:ext cx="8765477" cy="3623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0855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8">
          <a:extLst>
            <a:ext uri="{FF2B5EF4-FFF2-40B4-BE49-F238E27FC236}">
              <a16:creationId xmlns:a16="http://schemas.microsoft.com/office/drawing/2014/main" id="{AC46AD3A-21F4-723F-38D3-ABFF75BAC50A}"/>
            </a:ext>
          </a:extLst>
        </p:cNvPr>
        <p:cNvGrpSpPr/>
        <p:nvPr/>
      </p:nvGrpSpPr>
      <p:grpSpPr>
        <a:xfrm>
          <a:off x="0" y="0"/>
          <a:ext cx="0" cy="0"/>
          <a:chOff x="0" y="0"/>
          <a:chExt cx="0" cy="0"/>
        </a:xfrm>
      </p:grpSpPr>
      <p:sp>
        <p:nvSpPr>
          <p:cNvPr id="151" name="Google Shape;699;p36">
            <a:extLst>
              <a:ext uri="{FF2B5EF4-FFF2-40B4-BE49-F238E27FC236}">
                <a16:creationId xmlns:a16="http://schemas.microsoft.com/office/drawing/2014/main" id="{E1F2B085-8A71-AF85-E397-A09D625AC760}"/>
              </a:ext>
            </a:extLst>
          </p:cNvPr>
          <p:cNvSpPr txBox="1">
            <a:spLocks/>
          </p:cNvSpPr>
          <p:nvPr/>
        </p:nvSpPr>
        <p:spPr>
          <a:xfrm>
            <a:off x="373702" y="298222"/>
            <a:ext cx="690764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rPr>
              <a:t>DISPOSITIVOS FÍSICOS</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SHIELD ESP32</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a:extLst>
              <a:ext uri="{FF2B5EF4-FFF2-40B4-BE49-F238E27FC236}">
                <a16:creationId xmlns:a16="http://schemas.microsoft.com/office/drawing/2014/main" id="{F0846CB0-1B6F-5204-931B-78EC0D9CFADF}"/>
              </a:ext>
            </a:extLst>
          </p:cNvPr>
          <p:cNvCxnSpPr>
            <a:cxnSpLocks/>
          </p:cNvCxnSpPr>
          <p:nvPr/>
        </p:nvCxnSpPr>
        <p:spPr>
          <a:xfrm flipH="1">
            <a:off x="373702" y="501770"/>
            <a:ext cx="1" cy="743669"/>
          </a:xfrm>
          <a:prstGeom prst="straightConnector1">
            <a:avLst/>
          </a:prstGeom>
          <a:noFill/>
          <a:ln w="19050" cap="flat" cmpd="sng">
            <a:solidFill>
              <a:srgbClr val="F3F3F3"/>
            </a:solidFill>
            <a:prstDash val="solid"/>
            <a:round/>
            <a:headEnd type="oval" w="med" len="med"/>
            <a:tailEnd type="oval" w="med" len="med"/>
          </a:ln>
        </p:spPr>
      </p:cxnSp>
      <p:sp>
        <p:nvSpPr>
          <p:cNvPr id="12" name="Google Shape;136;p27">
            <a:extLst>
              <a:ext uri="{FF2B5EF4-FFF2-40B4-BE49-F238E27FC236}">
                <a16:creationId xmlns:a16="http://schemas.microsoft.com/office/drawing/2014/main" id="{8FF885A3-9CB1-3FE2-7250-7BFEEB9C80FA}"/>
              </a:ext>
            </a:extLst>
          </p:cNvPr>
          <p:cNvSpPr txBox="1">
            <a:spLocks/>
          </p:cNvSpPr>
          <p:nvPr/>
        </p:nvSpPr>
        <p:spPr>
          <a:xfrm>
            <a:off x="0" y="5028291"/>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id="{C1D75B03-E99A-3C53-C032-3B10E3AB0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68A4C929-351D-6B11-9BFA-5BE84601D6A4}"/>
              </a:ext>
            </a:extLst>
          </p:cNvPr>
          <p:cNvPicPr>
            <a:picLocks noChangeAspect="1"/>
          </p:cNvPicPr>
          <p:nvPr/>
        </p:nvPicPr>
        <p:blipFill>
          <a:blip r:embed="rId4"/>
          <a:stretch>
            <a:fillRect/>
          </a:stretch>
        </p:blipFill>
        <p:spPr>
          <a:xfrm rot="5400000">
            <a:off x="2748469" y="936283"/>
            <a:ext cx="3248478" cy="4401164"/>
          </a:xfrm>
          <a:prstGeom prst="rect">
            <a:avLst/>
          </a:prstGeom>
        </p:spPr>
      </p:pic>
    </p:spTree>
    <p:extLst>
      <p:ext uri="{BB962C8B-B14F-4D97-AF65-F5344CB8AC3E}">
        <p14:creationId xmlns:p14="http://schemas.microsoft.com/office/powerpoint/2010/main" val="2703562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8">
          <a:extLst>
            <a:ext uri="{FF2B5EF4-FFF2-40B4-BE49-F238E27FC236}">
              <a16:creationId xmlns:a16="http://schemas.microsoft.com/office/drawing/2014/main" id="{1F72906D-81D9-E66A-E691-1686698C6878}"/>
            </a:ext>
          </a:extLst>
        </p:cNvPr>
        <p:cNvGrpSpPr/>
        <p:nvPr/>
      </p:nvGrpSpPr>
      <p:grpSpPr>
        <a:xfrm>
          <a:off x="0" y="0"/>
          <a:ext cx="0" cy="0"/>
          <a:chOff x="0" y="0"/>
          <a:chExt cx="0" cy="0"/>
        </a:xfrm>
      </p:grpSpPr>
      <p:sp>
        <p:nvSpPr>
          <p:cNvPr id="151" name="Google Shape;699;p36">
            <a:extLst>
              <a:ext uri="{FF2B5EF4-FFF2-40B4-BE49-F238E27FC236}">
                <a16:creationId xmlns:a16="http://schemas.microsoft.com/office/drawing/2014/main" id="{B1A5F622-7D18-0AD1-EE17-6839ACF6FD73}"/>
              </a:ext>
            </a:extLst>
          </p:cNvPr>
          <p:cNvSpPr txBox="1">
            <a:spLocks/>
          </p:cNvSpPr>
          <p:nvPr/>
        </p:nvSpPr>
        <p:spPr>
          <a:xfrm>
            <a:off x="373702" y="298222"/>
            <a:ext cx="690764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rPr>
              <a:t>Conectividad</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ESP32</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a:extLst>
              <a:ext uri="{FF2B5EF4-FFF2-40B4-BE49-F238E27FC236}">
                <a16:creationId xmlns:a16="http://schemas.microsoft.com/office/drawing/2014/main" id="{5A1437D9-C287-9349-BB35-2ACA2351DFED}"/>
              </a:ext>
            </a:extLst>
          </p:cNvPr>
          <p:cNvCxnSpPr>
            <a:cxnSpLocks/>
          </p:cNvCxnSpPr>
          <p:nvPr/>
        </p:nvCxnSpPr>
        <p:spPr>
          <a:xfrm flipH="1">
            <a:off x="373702" y="501770"/>
            <a:ext cx="1" cy="743669"/>
          </a:xfrm>
          <a:prstGeom prst="straightConnector1">
            <a:avLst/>
          </a:prstGeom>
          <a:noFill/>
          <a:ln w="19050" cap="flat" cmpd="sng">
            <a:solidFill>
              <a:srgbClr val="F3F3F3"/>
            </a:solidFill>
            <a:prstDash val="solid"/>
            <a:round/>
            <a:headEnd type="oval" w="med" len="med"/>
            <a:tailEnd type="oval" w="med" len="med"/>
          </a:ln>
        </p:spPr>
      </p:cxnSp>
      <p:sp>
        <p:nvSpPr>
          <p:cNvPr id="12" name="Google Shape;136;p27">
            <a:extLst>
              <a:ext uri="{FF2B5EF4-FFF2-40B4-BE49-F238E27FC236}">
                <a16:creationId xmlns:a16="http://schemas.microsoft.com/office/drawing/2014/main" id="{3A639D8A-FFB0-4A28-0A3A-DBD137D898DA}"/>
              </a:ext>
            </a:extLst>
          </p:cNvPr>
          <p:cNvSpPr txBox="1">
            <a:spLocks/>
          </p:cNvSpPr>
          <p:nvPr/>
        </p:nvSpPr>
        <p:spPr>
          <a:xfrm>
            <a:off x="0" y="5028291"/>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id="{06AF09E5-7E9E-67A8-5EC5-CA4B9A4ADD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603;p42">
            <a:extLst>
              <a:ext uri="{FF2B5EF4-FFF2-40B4-BE49-F238E27FC236}">
                <a16:creationId xmlns:a16="http://schemas.microsoft.com/office/drawing/2014/main" id="{30E0A7FD-ADB3-AE41-0898-3788F3B854DF}"/>
              </a:ext>
            </a:extLst>
          </p:cNvPr>
          <p:cNvSpPr txBox="1"/>
          <p:nvPr/>
        </p:nvSpPr>
        <p:spPr>
          <a:xfrm>
            <a:off x="373702" y="1374408"/>
            <a:ext cx="3799710" cy="3267322"/>
          </a:xfrm>
          <a:prstGeom prst="rect">
            <a:avLst/>
          </a:prstGeom>
          <a:noFill/>
          <a:ln>
            <a:noFill/>
          </a:ln>
        </p:spPr>
        <p:txBody>
          <a:bodyPr spcFirstLastPara="1" wrap="square" lIns="91425" tIns="182875" rIns="91425" bIns="0" anchor="t" anchorCtr="0">
            <a:noAutofit/>
          </a:bodyPr>
          <a:lstStyle/>
          <a:p>
            <a:pPr algn="just"/>
            <a:r>
              <a:rPr lang="es-ES" sz="1600" b="1" dirty="0">
                <a:solidFill>
                  <a:schemeClr val="tx2"/>
                </a:solidFill>
                <a:latin typeface="Fira Sans Condensed Light" panose="020B0604020202020204" charset="0"/>
                <a:cs typeface="Times New Roman" panose="02020603050405020304" pitchFamily="18" charset="0"/>
              </a:rPr>
              <a:t>Instalar el soporte para la placa ESP32</a:t>
            </a:r>
          </a:p>
          <a:p>
            <a:pPr algn="just"/>
            <a:endParaRPr lang="es-ES" sz="1600" b="1" dirty="0">
              <a:solidFill>
                <a:schemeClr val="tx2"/>
              </a:solidFill>
              <a:latin typeface="Fira Sans Condensed Light" panose="020B0604020202020204" charset="0"/>
              <a:cs typeface="Times New Roman" panose="02020603050405020304" pitchFamily="18" charset="0"/>
            </a:endParaRPr>
          </a:p>
          <a:p>
            <a:pPr algn="just"/>
            <a:r>
              <a:rPr lang="es-ES" sz="1600" b="1" dirty="0">
                <a:solidFill>
                  <a:schemeClr val="tx2"/>
                </a:solidFill>
                <a:latin typeface="Fira Sans Condensed Light" panose="020B0604020202020204" charset="0"/>
                <a:cs typeface="Times New Roman" panose="02020603050405020304" pitchFamily="18" charset="0"/>
              </a:rPr>
              <a:t>1. Abre el Arduino IDE.</a:t>
            </a:r>
          </a:p>
          <a:p>
            <a:pPr algn="just"/>
            <a:r>
              <a:rPr lang="es-ES" sz="1600" b="1" dirty="0">
                <a:solidFill>
                  <a:schemeClr val="tx2"/>
                </a:solidFill>
                <a:latin typeface="Fira Sans Condensed Light" panose="020B0604020202020204" charset="0"/>
                <a:cs typeface="Times New Roman" panose="02020603050405020304" pitchFamily="18" charset="0"/>
              </a:rPr>
              <a:t>2. Ve a Archivo &gt; Preferencias.</a:t>
            </a:r>
          </a:p>
          <a:p>
            <a:pPr algn="just"/>
            <a:r>
              <a:rPr lang="es-ES" sz="1600" b="1" dirty="0">
                <a:solidFill>
                  <a:schemeClr val="tx2"/>
                </a:solidFill>
                <a:latin typeface="Fira Sans Condensed Light" panose="020B0604020202020204" charset="0"/>
                <a:cs typeface="Times New Roman" panose="02020603050405020304" pitchFamily="18" charset="0"/>
              </a:rPr>
              <a:t>3. En la ventana de preferencias, busca el campo "</a:t>
            </a:r>
            <a:r>
              <a:rPr lang="es-ES" sz="1600" b="1" dirty="0" err="1">
                <a:solidFill>
                  <a:schemeClr val="tx2"/>
                </a:solidFill>
                <a:latin typeface="Fira Sans Condensed Light" panose="020B0604020202020204" charset="0"/>
                <a:cs typeface="Times New Roman" panose="02020603050405020304" pitchFamily="18" charset="0"/>
              </a:rPr>
              <a:t>URLs</a:t>
            </a:r>
            <a:r>
              <a:rPr lang="es-ES" sz="1600" b="1" dirty="0">
                <a:solidFill>
                  <a:schemeClr val="tx2"/>
                </a:solidFill>
                <a:latin typeface="Fira Sans Condensed Light" panose="020B0604020202020204" charset="0"/>
                <a:cs typeface="Times New Roman" panose="02020603050405020304" pitchFamily="18" charset="0"/>
              </a:rPr>
              <a:t> adicionales para gestores de placas" y agrega la siguiente URL:</a:t>
            </a:r>
          </a:p>
          <a:p>
            <a:pPr algn="just"/>
            <a:r>
              <a:rPr lang="es-ES" sz="1600" b="1" dirty="0">
                <a:solidFill>
                  <a:schemeClr val="tx2"/>
                </a:solidFill>
                <a:latin typeface="Fira Sans Condensed Light" panose="020B0604020202020204" charset="0"/>
                <a:cs typeface="Times New Roman" panose="02020603050405020304" pitchFamily="18" charset="0"/>
              </a:rPr>
              <a:t>      </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https://dl.espressif.com/dl/package_esp32_index.json</a:t>
            </a:r>
          </a:p>
          <a:p>
            <a:pPr algn="just"/>
            <a:endParaRPr lang="en-US" sz="1600" b="1" dirty="0">
              <a:solidFill>
                <a:schemeClr val="tx2"/>
              </a:solidFill>
              <a:latin typeface="Fira Sans Condensed Light" panose="020B0604020202020204" charset="0"/>
              <a:cs typeface="Times New Roman" panose="02020603050405020304" pitchFamily="18" charset="0"/>
            </a:endParaRPr>
          </a:p>
          <a:p>
            <a:pPr algn="just"/>
            <a:r>
              <a:rPr lang="fr-FR" sz="1600" b="1" dirty="0">
                <a:solidFill>
                  <a:schemeClr val="tx2"/>
                </a:solidFill>
                <a:latin typeface="Fira Sans Condensed Light" panose="020B0604020202020204" charset="0"/>
                <a:cs typeface="Times New Roman" panose="02020603050405020304" pitchFamily="18" charset="0"/>
              </a:rPr>
              <a:t>4.	</a:t>
            </a:r>
            <a:r>
              <a:rPr lang="fr-FR" sz="1600" b="1" dirty="0" err="1">
                <a:solidFill>
                  <a:schemeClr val="tx2"/>
                </a:solidFill>
                <a:latin typeface="Fira Sans Condensed Light" panose="020B0604020202020204" charset="0"/>
                <a:cs typeface="Times New Roman" panose="02020603050405020304" pitchFamily="18" charset="0"/>
              </a:rPr>
              <a:t>Haz</a:t>
            </a:r>
            <a:r>
              <a:rPr lang="fr-FR" sz="1600" b="1" dirty="0">
                <a:solidFill>
                  <a:schemeClr val="tx2"/>
                </a:solidFill>
                <a:latin typeface="Fira Sans Condensed Light" panose="020B0604020202020204" charset="0"/>
                <a:cs typeface="Times New Roman" panose="02020603050405020304" pitchFamily="18" charset="0"/>
              </a:rPr>
              <a:t> clic en Ok.</a:t>
            </a:r>
            <a:endParaRPr lang="en-US" sz="1600" b="1" dirty="0">
              <a:solidFill>
                <a:schemeClr val="tx2"/>
              </a:solidFill>
              <a:latin typeface="Fira Sans Condensed Light" panose="020B0604020202020204" charset="0"/>
              <a:cs typeface="Times New Roman" panose="02020603050405020304" pitchFamily="18" charset="0"/>
            </a:endParaRPr>
          </a:p>
          <a:p>
            <a:pPr algn="just"/>
            <a:endParaRPr lang="en-US" sz="1600" b="1" dirty="0">
              <a:solidFill>
                <a:schemeClr val="tx2"/>
              </a:solidFill>
              <a:latin typeface="Fira Sans Condensed Light" panose="020B0604020202020204" charset="0"/>
              <a:cs typeface="Times New Roman" panose="02020603050405020304" pitchFamily="18" charset="0"/>
            </a:endParaRPr>
          </a:p>
          <a:p>
            <a:pPr algn="r"/>
            <a:endParaRPr lang="en-US" sz="1600" b="1" dirty="0">
              <a:solidFill>
                <a:schemeClr val="tx2"/>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s-ES" sz="1600" b="1" dirty="0">
              <a:solidFill>
                <a:schemeClr val="tx2"/>
              </a:solidFill>
              <a:latin typeface="Fira Sans Condensed Light" panose="020B0604020202020204" charset="0"/>
              <a:cs typeface="Times New Roman" panose="02020603050405020304" pitchFamily="18" charset="0"/>
            </a:endParaRPr>
          </a:p>
        </p:txBody>
      </p:sp>
      <p:pic>
        <p:nvPicPr>
          <p:cNvPr id="4" name="Imagen 3" descr="Interfaz de usuario gráfica, Texto, Aplicación, Correo electrónico&#10;&#10;El contenido generado por IA puede ser incorrecto.">
            <a:extLst>
              <a:ext uri="{FF2B5EF4-FFF2-40B4-BE49-F238E27FC236}">
                <a16:creationId xmlns:a16="http://schemas.microsoft.com/office/drawing/2014/main" id="{9598D194-37A6-1513-9327-5A0C0DA10FB1}"/>
              </a:ext>
            </a:extLst>
          </p:cNvPr>
          <p:cNvPicPr>
            <a:picLocks noChangeAspect="1"/>
          </p:cNvPicPr>
          <p:nvPr/>
        </p:nvPicPr>
        <p:blipFill>
          <a:blip r:embed="rId4"/>
          <a:stretch>
            <a:fillRect/>
          </a:stretch>
        </p:blipFill>
        <p:spPr>
          <a:xfrm>
            <a:off x="4666876" y="1211163"/>
            <a:ext cx="4477124" cy="3927486"/>
          </a:xfrm>
          <a:prstGeom prst="rect">
            <a:avLst/>
          </a:prstGeom>
        </p:spPr>
      </p:pic>
      <p:cxnSp>
        <p:nvCxnSpPr>
          <p:cNvPr id="6" name="Conector recto de flecha 5">
            <a:extLst>
              <a:ext uri="{FF2B5EF4-FFF2-40B4-BE49-F238E27FC236}">
                <a16:creationId xmlns:a16="http://schemas.microsoft.com/office/drawing/2014/main" id="{4C93A24F-7C7E-BFC6-A06F-BACC879D08F3}"/>
              </a:ext>
            </a:extLst>
          </p:cNvPr>
          <p:cNvCxnSpPr>
            <a:cxnSpLocks/>
          </p:cNvCxnSpPr>
          <p:nvPr/>
        </p:nvCxnSpPr>
        <p:spPr>
          <a:xfrm flipH="1" flipV="1">
            <a:off x="7209479" y="3756491"/>
            <a:ext cx="961506" cy="639663"/>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3259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8">
          <a:extLst>
            <a:ext uri="{FF2B5EF4-FFF2-40B4-BE49-F238E27FC236}">
              <a16:creationId xmlns:a16="http://schemas.microsoft.com/office/drawing/2014/main" id="{5676EC97-B3E8-1ECD-2CE9-E296ACBBAB8E}"/>
            </a:ext>
          </a:extLst>
        </p:cNvPr>
        <p:cNvGrpSpPr/>
        <p:nvPr/>
      </p:nvGrpSpPr>
      <p:grpSpPr>
        <a:xfrm>
          <a:off x="0" y="0"/>
          <a:ext cx="0" cy="0"/>
          <a:chOff x="0" y="0"/>
          <a:chExt cx="0" cy="0"/>
        </a:xfrm>
      </p:grpSpPr>
      <p:sp>
        <p:nvSpPr>
          <p:cNvPr id="151" name="Google Shape;699;p36">
            <a:extLst>
              <a:ext uri="{FF2B5EF4-FFF2-40B4-BE49-F238E27FC236}">
                <a16:creationId xmlns:a16="http://schemas.microsoft.com/office/drawing/2014/main" id="{D7D91171-058C-0155-9D64-98BFE544C486}"/>
              </a:ext>
            </a:extLst>
          </p:cNvPr>
          <p:cNvSpPr txBox="1">
            <a:spLocks/>
          </p:cNvSpPr>
          <p:nvPr/>
        </p:nvSpPr>
        <p:spPr>
          <a:xfrm>
            <a:off x="373702" y="298222"/>
            <a:ext cx="690764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rPr>
              <a:t>Conectividad</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ESP32</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a:extLst>
              <a:ext uri="{FF2B5EF4-FFF2-40B4-BE49-F238E27FC236}">
                <a16:creationId xmlns:a16="http://schemas.microsoft.com/office/drawing/2014/main" id="{AC3639A6-50F2-5A2A-9CAD-7CDE7F03746F}"/>
              </a:ext>
            </a:extLst>
          </p:cNvPr>
          <p:cNvCxnSpPr>
            <a:cxnSpLocks/>
          </p:cNvCxnSpPr>
          <p:nvPr/>
        </p:nvCxnSpPr>
        <p:spPr>
          <a:xfrm flipH="1">
            <a:off x="373702" y="501770"/>
            <a:ext cx="1" cy="743669"/>
          </a:xfrm>
          <a:prstGeom prst="straightConnector1">
            <a:avLst/>
          </a:prstGeom>
          <a:noFill/>
          <a:ln w="19050" cap="flat" cmpd="sng">
            <a:solidFill>
              <a:srgbClr val="F3F3F3"/>
            </a:solidFill>
            <a:prstDash val="solid"/>
            <a:round/>
            <a:headEnd type="oval" w="med" len="med"/>
            <a:tailEnd type="oval" w="med" len="med"/>
          </a:ln>
        </p:spPr>
      </p:cxnSp>
      <p:sp>
        <p:nvSpPr>
          <p:cNvPr id="12" name="Google Shape;136;p27">
            <a:extLst>
              <a:ext uri="{FF2B5EF4-FFF2-40B4-BE49-F238E27FC236}">
                <a16:creationId xmlns:a16="http://schemas.microsoft.com/office/drawing/2014/main" id="{09975CDC-F192-6650-79AB-CCDA4C54BCEC}"/>
              </a:ext>
            </a:extLst>
          </p:cNvPr>
          <p:cNvSpPr txBox="1">
            <a:spLocks/>
          </p:cNvSpPr>
          <p:nvPr/>
        </p:nvSpPr>
        <p:spPr>
          <a:xfrm>
            <a:off x="0" y="5028291"/>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id="{3EB893A2-8735-2D6D-30A2-1C6DCAD2C9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603;p42">
            <a:extLst>
              <a:ext uri="{FF2B5EF4-FFF2-40B4-BE49-F238E27FC236}">
                <a16:creationId xmlns:a16="http://schemas.microsoft.com/office/drawing/2014/main" id="{A9B8D673-4DCB-A272-9B34-8C5036FD0C56}"/>
              </a:ext>
            </a:extLst>
          </p:cNvPr>
          <p:cNvSpPr txBox="1"/>
          <p:nvPr/>
        </p:nvSpPr>
        <p:spPr>
          <a:xfrm>
            <a:off x="373702" y="1374408"/>
            <a:ext cx="3483189" cy="3373438"/>
          </a:xfrm>
          <a:prstGeom prst="rect">
            <a:avLst/>
          </a:prstGeom>
          <a:noFill/>
          <a:ln>
            <a:noFill/>
          </a:ln>
        </p:spPr>
        <p:txBody>
          <a:bodyPr spcFirstLastPara="1" wrap="square" lIns="91425" tIns="182875" rIns="91425" bIns="0" anchor="t" anchorCtr="0">
            <a:noAutofit/>
          </a:bodyPr>
          <a:lstStyle/>
          <a:p>
            <a:pPr algn="just"/>
            <a:r>
              <a:rPr lang="es-ES" sz="1600" b="1" dirty="0">
                <a:solidFill>
                  <a:schemeClr val="tx2"/>
                </a:solidFill>
                <a:latin typeface="Fira Sans Condensed Light" panose="020B0604020202020204" charset="0"/>
                <a:cs typeface="Times New Roman" panose="02020603050405020304" pitchFamily="18" charset="0"/>
              </a:rPr>
              <a:t>Instalar las placas ESP32</a:t>
            </a:r>
          </a:p>
          <a:p>
            <a:pPr algn="just"/>
            <a:endParaRPr lang="es-ES" sz="1600" b="1" dirty="0">
              <a:solidFill>
                <a:schemeClr val="tx2"/>
              </a:solidFill>
              <a:latin typeface="Fira Sans Condensed Light" panose="020B0604020202020204" charset="0"/>
              <a:cs typeface="Times New Roman" panose="02020603050405020304" pitchFamily="18" charset="0"/>
            </a:endParaRPr>
          </a:p>
          <a:p>
            <a:pPr algn="just"/>
            <a:r>
              <a:rPr lang="es-ES" sz="1600" b="1" dirty="0">
                <a:solidFill>
                  <a:schemeClr val="tx2"/>
                </a:solidFill>
                <a:latin typeface="Fira Sans Condensed Light" panose="020B0604020202020204" charset="0"/>
                <a:cs typeface="Times New Roman" panose="02020603050405020304" pitchFamily="18" charset="0"/>
              </a:rPr>
              <a:t>1. Ve a Herramientas &gt; Placa &gt; Gestor de placas.</a:t>
            </a:r>
          </a:p>
          <a:p>
            <a:pPr algn="just"/>
            <a:r>
              <a:rPr lang="es-ES" sz="1600" b="1" dirty="0">
                <a:solidFill>
                  <a:schemeClr val="tx2"/>
                </a:solidFill>
                <a:latin typeface="Fira Sans Condensed Light" panose="020B0604020202020204" charset="0"/>
                <a:cs typeface="Times New Roman" panose="02020603050405020304" pitchFamily="18" charset="0"/>
              </a:rPr>
              <a:t>2. En el campo de búsqueda, escribe ESP32.</a:t>
            </a:r>
          </a:p>
          <a:p>
            <a:pPr algn="just"/>
            <a:r>
              <a:rPr lang="es-ES" sz="1600" b="1" dirty="0">
                <a:solidFill>
                  <a:schemeClr val="tx2"/>
                </a:solidFill>
                <a:latin typeface="Fira Sans Condensed Light" panose="020B0604020202020204" charset="0"/>
                <a:cs typeface="Times New Roman" panose="02020603050405020304" pitchFamily="18" charset="0"/>
              </a:rPr>
              <a:t>3. Verás "esp32 </a:t>
            </a:r>
            <a:r>
              <a:rPr lang="es-ES" sz="1600" b="1" dirty="0" err="1">
                <a:solidFill>
                  <a:schemeClr val="tx2"/>
                </a:solidFill>
                <a:latin typeface="Fira Sans Condensed Light" panose="020B0604020202020204" charset="0"/>
                <a:cs typeface="Times New Roman" panose="02020603050405020304" pitchFamily="18" charset="0"/>
              </a:rPr>
              <a:t>by</a:t>
            </a:r>
            <a:r>
              <a:rPr lang="es-ES" sz="1600" b="1" dirty="0">
                <a:solidFill>
                  <a:schemeClr val="tx2"/>
                </a:solidFill>
                <a:latin typeface="Fira Sans Condensed Light" panose="020B0604020202020204" charset="0"/>
                <a:cs typeface="Times New Roman" panose="02020603050405020304" pitchFamily="18" charset="0"/>
              </a:rPr>
              <a:t> </a:t>
            </a:r>
            <a:r>
              <a:rPr lang="es-ES" sz="1600" b="1" dirty="0" err="1">
                <a:solidFill>
                  <a:schemeClr val="tx2"/>
                </a:solidFill>
                <a:latin typeface="Fira Sans Condensed Light" panose="020B0604020202020204" charset="0"/>
                <a:cs typeface="Times New Roman" panose="02020603050405020304" pitchFamily="18" charset="0"/>
              </a:rPr>
              <a:t>Espressif</a:t>
            </a:r>
            <a:r>
              <a:rPr lang="es-ES" sz="1600" b="1" dirty="0">
                <a:solidFill>
                  <a:schemeClr val="tx2"/>
                </a:solidFill>
                <a:latin typeface="Fira Sans Condensed Light" panose="020B0604020202020204" charset="0"/>
                <a:cs typeface="Times New Roman" panose="02020603050405020304" pitchFamily="18" charset="0"/>
              </a:rPr>
              <a:t> </a:t>
            </a:r>
            <a:r>
              <a:rPr lang="es-ES" sz="1600" b="1" dirty="0" err="1">
                <a:solidFill>
                  <a:schemeClr val="tx2"/>
                </a:solidFill>
                <a:latin typeface="Fira Sans Condensed Light" panose="020B0604020202020204" charset="0"/>
                <a:cs typeface="Times New Roman" panose="02020603050405020304" pitchFamily="18" charset="0"/>
              </a:rPr>
              <a:t>Systems</a:t>
            </a:r>
            <a:r>
              <a:rPr lang="es-ES" sz="1600" b="1" dirty="0">
                <a:solidFill>
                  <a:schemeClr val="tx2"/>
                </a:solidFill>
                <a:latin typeface="Fira Sans Condensed Light" panose="020B0604020202020204" charset="0"/>
                <a:cs typeface="Times New Roman" panose="02020603050405020304" pitchFamily="18" charset="0"/>
              </a:rPr>
              <a:t>". Haz clic en </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Instalar</a:t>
            </a:r>
            <a:r>
              <a:rPr lang="es-ES" sz="1600" b="1" dirty="0">
                <a:solidFill>
                  <a:schemeClr val="tx2"/>
                </a:solidFill>
                <a:latin typeface="Fira Sans Condensed Light" panose="020B0604020202020204" charset="0"/>
                <a:cs typeface="Times New Roman" panose="02020603050405020304" pitchFamily="18" charset="0"/>
              </a:rPr>
              <a:t>.</a:t>
            </a:r>
          </a:p>
          <a:p>
            <a:pPr algn="just"/>
            <a:endParaRPr lang="es-ES" sz="1600" b="1" dirty="0">
              <a:solidFill>
                <a:schemeClr val="tx2"/>
              </a:solidFill>
              <a:latin typeface="Fira Sans Condensed Light" panose="020B0604020202020204" charset="0"/>
              <a:cs typeface="Times New Roman" panose="02020603050405020304" pitchFamily="18" charset="0"/>
            </a:endParaRPr>
          </a:p>
          <a:p>
            <a:pPr algn="just"/>
            <a:r>
              <a:rPr lang="es-ES" sz="1600" b="1" dirty="0">
                <a:solidFill>
                  <a:srgbClr val="FFFF00"/>
                </a:solidFill>
                <a:latin typeface="Fira Sans Condensed Light" panose="020B0604020202020204" charset="0"/>
                <a:cs typeface="Times New Roman" panose="02020603050405020304" pitchFamily="18" charset="0"/>
              </a:rPr>
              <a:t>Este proceso descargará e instalará los archivos necesarios para trabajar con las tarjetas ESP32.</a:t>
            </a:r>
            <a:endParaRPr lang="en-US" sz="1600" b="1" dirty="0">
              <a:solidFill>
                <a:srgbClr val="FFFF00"/>
              </a:solidFill>
              <a:latin typeface="Fira Sans Condensed Light" panose="020B0604020202020204" charset="0"/>
              <a:cs typeface="Times New Roman" panose="02020603050405020304" pitchFamily="18" charset="0"/>
            </a:endParaRPr>
          </a:p>
          <a:p>
            <a:pPr algn="just"/>
            <a:endParaRPr lang="en-US" sz="1600" b="1" dirty="0">
              <a:solidFill>
                <a:schemeClr val="tx2"/>
              </a:solidFill>
              <a:latin typeface="Fira Sans Condensed Light" panose="020B0604020202020204" charset="0"/>
              <a:cs typeface="Times New Roman" panose="02020603050405020304" pitchFamily="18" charset="0"/>
            </a:endParaRPr>
          </a:p>
          <a:p>
            <a:pPr algn="r"/>
            <a:endParaRPr lang="en-US" sz="1600" b="1" dirty="0">
              <a:solidFill>
                <a:schemeClr val="tx2"/>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s-ES" sz="1600" b="1" dirty="0">
              <a:solidFill>
                <a:schemeClr val="tx2"/>
              </a:solidFill>
              <a:latin typeface="Fira Sans Condensed Light" panose="020B0604020202020204" charset="0"/>
              <a:cs typeface="Times New Roman" panose="02020603050405020304" pitchFamily="18" charset="0"/>
            </a:endParaRPr>
          </a:p>
        </p:txBody>
      </p:sp>
      <p:pic>
        <p:nvPicPr>
          <p:cNvPr id="5" name="Imagen 4" descr="Interfaz de usuario gráfica, Texto, Aplicación, Correo electrónico&#10;&#10;El contenido generado por IA puede ser incorrecto.">
            <a:extLst>
              <a:ext uri="{FF2B5EF4-FFF2-40B4-BE49-F238E27FC236}">
                <a16:creationId xmlns:a16="http://schemas.microsoft.com/office/drawing/2014/main" id="{591F09BB-9820-18B5-393A-010D6C64283D}"/>
              </a:ext>
            </a:extLst>
          </p:cNvPr>
          <p:cNvPicPr>
            <a:picLocks noChangeAspect="1"/>
          </p:cNvPicPr>
          <p:nvPr/>
        </p:nvPicPr>
        <p:blipFill>
          <a:blip r:embed="rId4"/>
          <a:srcRect r="20110"/>
          <a:stretch>
            <a:fillRect/>
          </a:stretch>
        </p:blipFill>
        <p:spPr>
          <a:xfrm>
            <a:off x="3950488" y="1367516"/>
            <a:ext cx="5103078" cy="3570882"/>
          </a:xfrm>
          <a:prstGeom prst="rect">
            <a:avLst/>
          </a:prstGeom>
        </p:spPr>
      </p:pic>
      <p:cxnSp>
        <p:nvCxnSpPr>
          <p:cNvPr id="7" name="Conector recto de flecha 6">
            <a:extLst>
              <a:ext uri="{FF2B5EF4-FFF2-40B4-BE49-F238E27FC236}">
                <a16:creationId xmlns:a16="http://schemas.microsoft.com/office/drawing/2014/main" id="{B92E48E7-0007-CC0C-6D46-0DDC259DE33A}"/>
              </a:ext>
            </a:extLst>
          </p:cNvPr>
          <p:cNvCxnSpPr>
            <a:cxnSpLocks/>
          </p:cNvCxnSpPr>
          <p:nvPr/>
        </p:nvCxnSpPr>
        <p:spPr>
          <a:xfrm flipH="1" flipV="1">
            <a:off x="6924960" y="3349814"/>
            <a:ext cx="961506" cy="639663"/>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8869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cxnSp>
        <p:nvCxnSpPr>
          <p:cNvPr id="137" name="Google Shape;137;p27"/>
          <p:cNvCxnSpPr/>
          <p:nvPr/>
        </p:nvCxnSpPr>
        <p:spPr>
          <a:xfrm>
            <a:off x="4594711" y="2465172"/>
            <a:ext cx="0" cy="630600"/>
          </a:xfrm>
          <a:prstGeom prst="straightConnector1">
            <a:avLst/>
          </a:prstGeom>
          <a:noFill/>
          <a:ln w="19050" cap="flat" cmpd="sng">
            <a:solidFill>
              <a:srgbClr val="F3F3F3"/>
            </a:solidFill>
            <a:prstDash val="solid"/>
            <a:round/>
            <a:headEnd type="oval" w="med" len="med"/>
            <a:tailEnd type="oval" w="med" len="med"/>
          </a:ln>
        </p:spPr>
      </p:cxnSp>
      <p:pic>
        <p:nvPicPr>
          <p:cNvPr id="24578" name="Picture 2" descr="Qué es un Modelo de Analítica de Datos? - Northware"/>
          <p:cNvPicPr>
            <a:picLocks noChangeAspect="1" noChangeArrowheads="1"/>
          </p:cNvPicPr>
          <p:nvPr/>
        </p:nvPicPr>
        <p:blipFill>
          <a:blip r:embed="rId3"/>
          <a:srcRect/>
          <a:stretch>
            <a:fillRect/>
          </a:stretch>
        </p:blipFill>
        <p:spPr bwMode="auto">
          <a:xfrm>
            <a:off x="288235" y="1749286"/>
            <a:ext cx="3965646" cy="1928191"/>
          </a:xfrm>
          <a:prstGeom prst="rect">
            <a:avLst/>
          </a:prstGeom>
          <a:noFill/>
        </p:spPr>
      </p:pic>
      <p:sp>
        <p:nvSpPr>
          <p:cNvPr id="8" name="Google Shape;135;p27"/>
          <p:cNvSpPr txBox="1">
            <a:spLocks noGrp="1"/>
          </p:cNvSpPr>
          <p:nvPr>
            <p:ph type="title"/>
          </p:nvPr>
        </p:nvSpPr>
        <p:spPr>
          <a:xfrm>
            <a:off x="4681549" y="1623442"/>
            <a:ext cx="3200181" cy="227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Bienvenida</a:t>
            </a:r>
            <a:endParaRPr dirty="0"/>
          </a:p>
        </p:txBody>
      </p:sp>
      <p:sp>
        <p:nvSpPr>
          <p:cNvPr id="9"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2" name="Picture 2" descr="Virtual Horizon BUAP">
            <a:extLst>
              <a:ext uri="{FF2B5EF4-FFF2-40B4-BE49-F238E27FC236}">
                <a16:creationId xmlns:a16="http://schemas.microsoft.com/office/drawing/2014/main" id="{91F1C88C-6A24-28C0-4CBA-C67E35BCAF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98">
          <a:extLst>
            <a:ext uri="{FF2B5EF4-FFF2-40B4-BE49-F238E27FC236}">
              <a16:creationId xmlns:a16="http://schemas.microsoft.com/office/drawing/2014/main" id="{67CEAE1B-CDF1-65A3-108C-7FE30DEB9C53}"/>
            </a:ext>
          </a:extLst>
        </p:cNvPr>
        <p:cNvGrpSpPr/>
        <p:nvPr/>
      </p:nvGrpSpPr>
      <p:grpSpPr>
        <a:xfrm>
          <a:off x="0" y="0"/>
          <a:ext cx="0" cy="0"/>
          <a:chOff x="0" y="0"/>
          <a:chExt cx="0" cy="0"/>
        </a:xfrm>
      </p:grpSpPr>
      <p:sp>
        <p:nvSpPr>
          <p:cNvPr id="151" name="Google Shape;699;p36">
            <a:extLst>
              <a:ext uri="{FF2B5EF4-FFF2-40B4-BE49-F238E27FC236}">
                <a16:creationId xmlns:a16="http://schemas.microsoft.com/office/drawing/2014/main" id="{25137A08-ED9C-D685-4BB1-483EA7F245D2}"/>
              </a:ext>
            </a:extLst>
          </p:cNvPr>
          <p:cNvSpPr txBox="1">
            <a:spLocks/>
          </p:cNvSpPr>
          <p:nvPr/>
        </p:nvSpPr>
        <p:spPr>
          <a:xfrm>
            <a:off x="373702" y="298222"/>
            <a:ext cx="690764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rPr>
              <a:t>Conectividad</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ESP32</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a:extLst>
              <a:ext uri="{FF2B5EF4-FFF2-40B4-BE49-F238E27FC236}">
                <a16:creationId xmlns:a16="http://schemas.microsoft.com/office/drawing/2014/main" id="{3ED97AE8-E7D2-C705-F035-36C0261F9108}"/>
              </a:ext>
            </a:extLst>
          </p:cNvPr>
          <p:cNvCxnSpPr>
            <a:cxnSpLocks/>
          </p:cNvCxnSpPr>
          <p:nvPr/>
        </p:nvCxnSpPr>
        <p:spPr>
          <a:xfrm flipH="1">
            <a:off x="373702" y="501770"/>
            <a:ext cx="1" cy="743669"/>
          </a:xfrm>
          <a:prstGeom prst="straightConnector1">
            <a:avLst/>
          </a:prstGeom>
          <a:noFill/>
          <a:ln w="19050" cap="flat" cmpd="sng">
            <a:solidFill>
              <a:srgbClr val="F3F3F3"/>
            </a:solidFill>
            <a:prstDash val="solid"/>
            <a:round/>
            <a:headEnd type="oval" w="med" len="med"/>
            <a:tailEnd type="oval" w="med" len="med"/>
          </a:ln>
        </p:spPr>
      </p:cxnSp>
      <p:sp>
        <p:nvSpPr>
          <p:cNvPr id="12" name="Google Shape;136;p27">
            <a:extLst>
              <a:ext uri="{FF2B5EF4-FFF2-40B4-BE49-F238E27FC236}">
                <a16:creationId xmlns:a16="http://schemas.microsoft.com/office/drawing/2014/main" id="{2676F1B7-048A-F71C-693B-94CF1AE110A5}"/>
              </a:ext>
            </a:extLst>
          </p:cNvPr>
          <p:cNvSpPr txBox="1">
            <a:spLocks/>
          </p:cNvSpPr>
          <p:nvPr/>
        </p:nvSpPr>
        <p:spPr>
          <a:xfrm>
            <a:off x="0" y="5028291"/>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id="{C9378E5C-8BE9-7F9D-7EC8-D0AE57C61B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603;p42">
            <a:extLst>
              <a:ext uri="{FF2B5EF4-FFF2-40B4-BE49-F238E27FC236}">
                <a16:creationId xmlns:a16="http://schemas.microsoft.com/office/drawing/2014/main" id="{99F5F737-A3C8-E6BC-D0E7-5A643A0F53B3}"/>
              </a:ext>
            </a:extLst>
          </p:cNvPr>
          <p:cNvSpPr txBox="1"/>
          <p:nvPr/>
        </p:nvSpPr>
        <p:spPr>
          <a:xfrm>
            <a:off x="373702" y="1374408"/>
            <a:ext cx="3483189" cy="3373438"/>
          </a:xfrm>
          <a:prstGeom prst="rect">
            <a:avLst/>
          </a:prstGeom>
          <a:noFill/>
          <a:ln>
            <a:noFill/>
          </a:ln>
        </p:spPr>
        <p:txBody>
          <a:bodyPr spcFirstLastPara="1" wrap="square" lIns="91425" tIns="182875" rIns="91425" bIns="0" anchor="t" anchorCtr="0">
            <a:noAutofit/>
          </a:bodyPr>
          <a:lstStyle/>
          <a:p>
            <a:pPr algn="just"/>
            <a:r>
              <a:rPr lang="es-ES" sz="1600" b="1" dirty="0">
                <a:solidFill>
                  <a:schemeClr val="tx2"/>
                </a:solidFill>
                <a:latin typeface="Fira Sans Condensed Light" panose="020B0604020202020204" charset="0"/>
                <a:cs typeface="Times New Roman" panose="02020603050405020304" pitchFamily="18" charset="0"/>
              </a:rPr>
              <a:t>Seleccionar la tarjeta ESP32</a:t>
            </a:r>
          </a:p>
          <a:p>
            <a:pPr algn="just"/>
            <a:r>
              <a:rPr lang="es-ES" sz="1600" b="1" dirty="0">
                <a:solidFill>
                  <a:schemeClr val="tx2"/>
                </a:solidFill>
                <a:latin typeface="Fira Sans Condensed Light" panose="020B0604020202020204" charset="0"/>
                <a:cs typeface="Times New Roman" panose="02020603050405020304" pitchFamily="18" charset="0"/>
              </a:rPr>
              <a:t>1. Una vez que se haya instalado correctamente el soporte para ESP32, ve a Herramientas &gt; Placa y selecciona el modelo de ESP32 que estás utilizando. Algunas opciones comunes son:</a:t>
            </a:r>
          </a:p>
          <a:p>
            <a:pPr algn="just"/>
            <a:r>
              <a:rPr lang="es-ES" sz="1600" b="1" dirty="0">
                <a:solidFill>
                  <a:schemeClr val="bg1">
                    <a:lumMod val="40000"/>
                    <a:lumOff val="60000"/>
                  </a:schemeClr>
                </a:solidFill>
                <a:latin typeface="Fira Sans Condensed Light" panose="020B0604020202020204" charset="0"/>
                <a:cs typeface="Times New Roman" panose="02020603050405020304" pitchFamily="18" charset="0"/>
              </a:rPr>
              <a:t>ESP32 Dev Module (si tienes un módulo genérico).</a:t>
            </a:r>
          </a:p>
          <a:p>
            <a:pPr algn="just"/>
            <a:r>
              <a:rPr lang="es-ES" sz="1600" b="1" dirty="0">
                <a:solidFill>
                  <a:schemeClr val="tx2"/>
                </a:solidFill>
                <a:latin typeface="Fira Sans Condensed Light" panose="020B0604020202020204" charset="0"/>
                <a:cs typeface="Times New Roman" panose="02020603050405020304" pitchFamily="18" charset="0"/>
              </a:rPr>
              <a:t>ESP32 </a:t>
            </a:r>
            <a:r>
              <a:rPr lang="es-ES" sz="1600" b="1" dirty="0" err="1">
                <a:solidFill>
                  <a:schemeClr val="tx2"/>
                </a:solidFill>
                <a:latin typeface="Fira Sans Condensed Light" panose="020B0604020202020204" charset="0"/>
                <a:cs typeface="Times New Roman" panose="02020603050405020304" pitchFamily="18" charset="0"/>
              </a:rPr>
              <a:t>Wemos</a:t>
            </a:r>
            <a:r>
              <a:rPr lang="es-ES" sz="1600" b="1" dirty="0">
                <a:solidFill>
                  <a:schemeClr val="tx2"/>
                </a:solidFill>
                <a:latin typeface="Fira Sans Condensed Light" panose="020B0604020202020204" charset="0"/>
                <a:cs typeface="Times New Roman" panose="02020603050405020304" pitchFamily="18" charset="0"/>
              </a:rPr>
              <a:t> D1 R32 (si tienes una placa de </a:t>
            </a:r>
            <a:r>
              <a:rPr lang="es-ES" sz="1600" b="1" dirty="0" err="1">
                <a:solidFill>
                  <a:schemeClr val="tx2"/>
                </a:solidFill>
                <a:latin typeface="Fira Sans Condensed Light" panose="020B0604020202020204" charset="0"/>
                <a:cs typeface="Times New Roman" panose="02020603050405020304" pitchFamily="18" charset="0"/>
              </a:rPr>
              <a:t>Wemos</a:t>
            </a:r>
            <a:r>
              <a:rPr lang="es-ES" sz="1600" b="1" dirty="0">
                <a:solidFill>
                  <a:schemeClr val="tx2"/>
                </a:solidFill>
                <a:latin typeface="Fira Sans Condensed Light" panose="020B0604020202020204" charset="0"/>
                <a:cs typeface="Times New Roman" panose="02020603050405020304" pitchFamily="18" charset="0"/>
              </a:rPr>
              <a:t>).</a:t>
            </a:r>
          </a:p>
          <a:p>
            <a:pPr algn="just"/>
            <a:r>
              <a:rPr lang="es-ES" sz="1600" b="1" dirty="0">
                <a:solidFill>
                  <a:schemeClr val="tx2"/>
                </a:solidFill>
                <a:latin typeface="Fira Sans Condensed Light" panose="020B0604020202020204" charset="0"/>
                <a:cs typeface="Times New Roman" panose="02020603050405020304" pitchFamily="18" charset="0"/>
              </a:rPr>
              <a:t>ESP32-DevKitC (si tienes un modelo </a:t>
            </a:r>
            <a:r>
              <a:rPr lang="es-ES" sz="1600" b="1" dirty="0" err="1">
                <a:solidFill>
                  <a:schemeClr val="tx2"/>
                </a:solidFill>
                <a:latin typeface="Fira Sans Condensed Light" panose="020B0604020202020204" charset="0"/>
                <a:cs typeface="Times New Roman" panose="02020603050405020304" pitchFamily="18" charset="0"/>
              </a:rPr>
              <a:t>DevKit</a:t>
            </a:r>
            <a:r>
              <a:rPr lang="es-ES" sz="1600" b="1" dirty="0">
                <a:solidFill>
                  <a:schemeClr val="tx2"/>
                </a:solidFill>
                <a:latin typeface="Fira Sans Condensed Light" panose="020B0604020202020204" charset="0"/>
                <a:cs typeface="Times New Roman" panose="02020603050405020304" pitchFamily="18" charset="0"/>
              </a:rPr>
              <a:t> de ESP32).</a:t>
            </a:r>
            <a:endParaRPr lang="en-US" sz="1600" b="1" dirty="0">
              <a:solidFill>
                <a:schemeClr val="tx2"/>
              </a:solidFill>
              <a:latin typeface="Fira Sans Condensed Light" panose="020B0604020202020204" charset="0"/>
              <a:cs typeface="Times New Roman" panose="02020603050405020304" pitchFamily="18" charset="0"/>
            </a:endParaRPr>
          </a:p>
          <a:p>
            <a:pPr algn="r"/>
            <a:endParaRPr lang="en-US" sz="1600" b="1" dirty="0">
              <a:solidFill>
                <a:schemeClr val="tx2"/>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s-ES" sz="1600" b="1" dirty="0">
              <a:solidFill>
                <a:schemeClr val="tx2"/>
              </a:solidFill>
              <a:latin typeface="Fira Sans Condensed Light" panose="020B0604020202020204" charset="0"/>
              <a:cs typeface="Times New Roman" panose="02020603050405020304" pitchFamily="18" charset="0"/>
            </a:endParaRPr>
          </a:p>
        </p:txBody>
      </p:sp>
      <p:pic>
        <p:nvPicPr>
          <p:cNvPr id="6" name="Imagen 5">
            <a:extLst>
              <a:ext uri="{FF2B5EF4-FFF2-40B4-BE49-F238E27FC236}">
                <a16:creationId xmlns:a16="http://schemas.microsoft.com/office/drawing/2014/main" id="{0B41308B-1C79-024B-7B28-A16238456BD4}"/>
              </a:ext>
            </a:extLst>
          </p:cNvPr>
          <p:cNvPicPr>
            <a:picLocks noChangeAspect="1"/>
          </p:cNvPicPr>
          <p:nvPr/>
        </p:nvPicPr>
        <p:blipFill>
          <a:blip r:embed="rId4"/>
          <a:srcRect l="16288" t="2279" r="5657"/>
          <a:stretch>
            <a:fillRect/>
          </a:stretch>
        </p:blipFill>
        <p:spPr>
          <a:xfrm>
            <a:off x="3963865" y="1170860"/>
            <a:ext cx="5073161" cy="3898060"/>
          </a:xfrm>
          <a:prstGeom prst="rect">
            <a:avLst/>
          </a:prstGeom>
        </p:spPr>
      </p:pic>
      <p:cxnSp>
        <p:nvCxnSpPr>
          <p:cNvPr id="8" name="Conector recto de flecha 7">
            <a:extLst>
              <a:ext uri="{FF2B5EF4-FFF2-40B4-BE49-F238E27FC236}">
                <a16:creationId xmlns:a16="http://schemas.microsoft.com/office/drawing/2014/main" id="{E8EE47DF-4DBA-5F2C-040B-24C26E434B12}"/>
              </a:ext>
            </a:extLst>
          </p:cNvPr>
          <p:cNvCxnSpPr>
            <a:cxnSpLocks/>
          </p:cNvCxnSpPr>
          <p:nvPr/>
        </p:nvCxnSpPr>
        <p:spPr>
          <a:xfrm flipH="1" flipV="1">
            <a:off x="8663247" y="4195279"/>
            <a:ext cx="961506" cy="639663"/>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0899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98">
          <a:extLst>
            <a:ext uri="{FF2B5EF4-FFF2-40B4-BE49-F238E27FC236}">
              <a16:creationId xmlns:a16="http://schemas.microsoft.com/office/drawing/2014/main" id="{8741788C-6BBE-6BDC-3A49-0B53A0442729}"/>
            </a:ext>
          </a:extLst>
        </p:cNvPr>
        <p:cNvGrpSpPr/>
        <p:nvPr/>
      </p:nvGrpSpPr>
      <p:grpSpPr>
        <a:xfrm>
          <a:off x="0" y="0"/>
          <a:ext cx="0" cy="0"/>
          <a:chOff x="0" y="0"/>
          <a:chExt cx="0" cy="0"/>
        </a:xfrm>
      </p:grpSpPr>
      <p:sp>
        <p:nvSpPr>
          <p:cNvPr id="151" name="Google Shape;699;p36">
            <a:extLst>
              <a:ext uri="{FF2B5EF4-FFF2-40B4-BE49-F238E27FC236}">
                <a16:creationId xmlns:a16="http://schemas.microsoft.com/office/drawing/2014/main" id="{66122CC5-2B1E-3300-2814-1B52350087C8}"/>
              </a:ext>
            </a:extLst>
          </p:cNvPr>
          <p:cNvSpPr txBox="1">
            <a:spLocks/>
          </p:cNvSpPr>
          <p:nvPr/>
        </p:nvSpPr>
        <p:spPr>
          <a:xfrm>
            <a:off x="373702" y="298222"/>
            <a:ext cx="690764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rPr>
              <a:t>Conectividad</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ESP32</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a:extLst>
              <a:ext uri="{FF2B5EF4-FFF2-40B4-BE49-F238E27FC236}">
                <a16:creationId xmlns:a16="http://schemas.microsoft.com/office/drawing/2014/main" id="{C58F24CB-4AB1-F644-BE3C-950A893D7E25}"/>
              </a:ext>
            </a:extLst>
          </p:cNvPr>
          <p:cNvCxnSpPr>
            <a:cxnSpLocks/>
          </p:cNvCxnSpPr>
          <p:nvPr/>
        </p:nvCxnSpPr>
        <p:spPr>
          <a:xfrm flipH="1">
            <a:off x="373702" y="501770"/>
            <a:ext cx="1" cy="743669"/>
          </a:xfrm>
          <a:prstGeom prst="straightConnector1">
            <a:avLst/>
          </a:prstGeom>
          <a:noFill/>
          <a:ln w="19050" cap="flat" cmpd="sng">
            <a:solidFill>
              <a:srgbClr val="F3F3F3"/>
            </a:solidFill>
            <a:prstDash val="solid"/>
            <a:round/>
            <a:headEnd type="oval" w="med" len="med"/>
            <a:tailEnd type="oval" w="med" len="med"/>
          </a:ln>
        </p:spPr>
      </p:cxnSp>
      <p:sp>
        <p:nvSpPr>
          <p:cNvPr id="12" name="Google Shape;136;p27">
            <a:extLst>
              <a:ext uri="{FF2B5EF4-FFF2-40B4-BE49-F238E27FC236}">
                <a16:creationId xmlns:a16="http://schemas.microsoft.com/office/drawing/2014/main" id="{33083C86-B8A4-801D-06F7-F1F1BDD977E6}"/>
              </a:ext>
            </a:extLst>
          </p:cNvPr>
          <p:cNvSpPr txBox="1">
            <a:spLocks/>
          </p:cNvSpPr>
          <p:nvPr/>
        </p:nvSpPr>
        <p:spPr>
          <a:xfrm>
            <a:off x="0" y="5028291"/>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id="{300CFC81-7C98-1F35-96BF-CFF3348FE3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603;p42">
            <a:extLst>
              <a:ext uri="{FF2B5EF4-FFF2-40B4-BE49-F238E27FC236}">
                <a16:creationId xmlns:a16="http://schemas.microsoft.com/office/drawing/2014/main" id="{89303144-C5C8-73DE-6119-A2662455A1C5}"/>
              </a:ext>
            </a:extLst>
          </p:cNvPr>
          <p:cNvSpPr txBox="1"/>
          <p:nvPr/>
        </p:nvSpPr>
        <p:spPr>
          <a:xfrm>
            <a:off x="373702" y="1374408"/>
            <a:ext cx="3483189" cy="3373438"/>
          </a:xfrm>
          <a:prstGeom prst="rect">
            <a:avLst/>
          </a:prstGeom>
          <a:noFill/>
          <a:ln>
            <a:noFill/>
          </a:ln>
        </p:spPr>
        <p:txBody>
          <a:bodyPr spcFirstLastPara="1" wrap="square" lIns="91425" tIns="182875" rIns="91425" bIns="0" anchor="t" anchorCtr="0">
            <a:noAutofit/>
          </a:bodyPr>
          <a:lstStyle/>
          <a:p>
            <a:pPr algn="just"/>
            <a:r>
              <a:rPr lang="es-ES" sz="1600" b="1" dirty="0">
                <a:solidFill>
                  <a:schemeClr val="tx2"/>
                </a:solidFill>
                <a:latin typeface="Fira Sans Condensed Light" panose="020B0604020202020204" charset="0"/>
                <a:cs typeface="Times New Roman" panose="02020603050405020304" pitchFamily="18" charset="0"/>
              </a:rPr>
              <a:t>Seleccionar el puerto COM</a:t>
            </a:r>
          </a:p>
          <a:p>
            <a:pPr algn="just"/>
            <a:endParaRPr lang="es-ES" sz="1600" b="1" dirty="0">
              <a:solidFill>
                <a:schemeClr val="tx2"/>
              </a:solidFill>
              <a:latin typeface="Fira Sans Condensed Light" panose="020B0604020202020204" charset="0"/>
              <a:cs typeface="Times New Roman" panose="02020603050405020304" pitchFamily="18" charset="0"/>
            </a:endParaRPr>
          </a:p>
          <a:p>
            <a:pPr algn="just"/>
            <a:r>
              <a:rPr lang="es-ES" sz="1600" b="1" dirty="0">
                <a:solidFill>
                  <a:schemeClr val="tx2"/>
                </a:solidFill>
                <a:latin typeface="Fira Sans Condensed Light" panose="020B0604020202020204" charset="0"/>
                <a:cs typeface="Times New Roman" panose="02020603050405020304" pitchFamily="18" charset="0"/>
              </a:rPr>
              <a:t>1. Ve a Herramientas &gt; Puerto y selecciona el puerto al que está conectada la tarjeta ESP32.</a:t>
            </a:r>
          </a:p>
          <a:p>
            <a:pPr algn="just"/>
            <a:endParaRPr lang="es-ES" sz="1600" b="1" dirty="0">
              <a:solidFill>
                <a:schemeClr val="tx2"/>
              </a:solidFill>
              <a:latin typeface="Fira Sans Condensed Light" panose="020B0604020202020204" charset="0"/>
              <a:cs typeface="Times New Roman" panose="02020603050405020304" pitchFamily="18" charset="0"/>
            </a:endParaRPr>
          </a:p>
          <a:p>
            <a:pPr algn="just"/>
            <a:r>
              <a:rPr lang="es-ES" sz="1600" b="1" dirty="0">
                <a:solidFill>
                  <a:srgbClr val="FFFF00"/>
                </a:solidFill>
                <a:latin typeface="Fira Sans Condensed Light" panose="020B0604020202020204" charset="0"/>
                <a:cs typeface="Times New Roman" panose="02020603050405020304" pitchFamily="18" charset="0"/>
              </a:rPr>
              <a:t>Si no ves el puerto de la tarjeta, asegúrate de que los drivers de la tarjeta ESP32 estén correctamente instalados.</a:t>
            </a:r>
          </a:p>
          <a:p>
            <a:pPr algn="just"/>
            <a:endParaRPr lang="es-ES" sz="1600" b="1" dirty="0">
              <a:solidFill>
                <a:schemeClr val="tx2"/>
              </a:solidFill>
              <a:latin typeface="Fira Sans Condensed Light" panose="020B0604020202020204" charset="0"/>
              <a:cs typeface="Times New Roman" panose="02020603050405020304" pitchFamily="18" charset="0"/>
            </a:endParaRPr>
          </a:p>
          <a:p>
            <a:pPr algn="just"/>
            <a:r>
              <a:rPr lang="es-ES" sz="1600" b="1" dirty="0">
                <a:solidFill>
                  <a:schemeClr val="tx2"/>
                </a:solidFill>
                <a:latin typeface="Fira Sans Condensed Light" panose="020B0604020202020204" charset="0"/>
                <a:cs typeface="Times New Roman" panose="02020603050405020304" pitchFamily="18" charset="0"/>
              </a:rPr>
              <a:t>5. Cargar un sketch</a:t>
            </a:r>
            <a:endParaRPr lang="en-US" sz="1600" b="1" dirty="0">
              <a:solidFill>
                <a:schemeClr val="tx2"/>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s-ES" sz="1600" b="1" dirty="0">
              <a:solidFill>
                <a:schemeClr val="tx2"/>
              </a:solidFill>
              <a:latin typeface="Fira Sans Condensed Light" panose="020B0604020202020204" charset="0"/>
              <a:cs typeface="Times New Roman" panose="02020603050405020304" pitchFamily="18" charset="0"/>
            </a:endParaRPr>
          </a:p>
        </p:txBody>
      </p:sp>
      <p:pic>
        <p:nvPicPr>
          <p:cNvPr id="5" name="Imagen 4">
            <a:extLst>
              <a:ext uri="{FF2B5EF4-FFF2-40B4-BE49-F238E27FC236}">
                <a16:creationId xmlns:a16="http://schemas.microsoft.com/office/drawing/2014/main" id="{BCEFE111-231C-3A4C-86DE-4EFDCC5B7DEE}"/>
              </a:ext>
            </a:extLst>
          </p:cNvPr>
          <p:cNvPicPr>
            <a:picLocks noChangeAspect="1"/>
          </p:cNvPicPr>
          <p:nvPr/>
        </p:nvPicPr>
        <p:blipFill>
          <a:blip r:embed="rId4"/>
          <a:srcRect r="2816"/>
          <a:stretch>
            <a:fillRect/>
          </a:stretch>
        </p:blipFill>
        <p:spPr>
          <a:xfrm>
            <a:off x="3957915" y="1144612"/>
            <a:ext cx="4201238" cy="3998888"/>
          </a:xfrm>
          <a:prstGeom prst="rect">
            <a:avLst/>
          </a:prstGeom>
        </p:spPr>
      </p:pic>
      <p:cxnSp>
        <p:nvCxnSpPr>
          <p:cNvPr id="7" name="Conector recto de flecha 6">
            <a:extLst>
              <a:ext uri="{FF2B5EF4-FFF2-40B4-BE49-F238E27FC236}">
                <a16:creationId xmlns:a16="http://schemas.microsoft.com/office/drawing/2014/main" id="{DF01194C-CFA6-404B-D3BC-7A042DC75DBC}"/>
              </a:ext>
            </a:extLst>
          </p:cNvPr>
          <p:cNvCxnSpPr>
            <a:cxnSpLocks/>
          </p:cNvCxnSpPr>
          <p:nvPr/>
        </p:nvCxnSpPr>
        <p:spPr>
          <a:xfrm>
            <a:off x="6529754" y="4727366"/>
            <a:ext cx="1148861" cy="300925"/>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0926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151" name="Google Shape;699;p36"/>
          <p:cNvSpPr txBox="1">
            <a:spLocks/>
          </p:cNvSpPr>
          <p:nvPr/>
        </p:nvSpPr>
        <p:spPr>
          <a:xfrm>
            <a:off x="378523" y="662222"/>
            <a:ext cx="690764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rPr>
              <a:t>HARDWARE</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n-US" sz="3000" b="1" dirty="0" err="1">
                <a:solidFill>
                  <a:schemeClr val="bg1">
                    <a:lumMod val="60000"/>
                    <a:lumOff val="40000"/>
                  </a:schemeClr>
                </a:solidFill>
                <a:latin typeface="Rajdhani"/>
                <a:ea typeface="Rajdhani"/>
                <a:cs typeface="Rajdhani"/>
                <a:sym typeface="Rajdhani"/>
              </a:rPr>
              <a:t>Multímetro</a:t>
            </a: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a:cxnSpLocks/>
          </p:cNvCxnSpPr>
          <p:nvPr/>
        </p:nvCxnSpPr>
        <p:spPr>
          <a:xfrm flipH="1">
            <a:off x="373702" y="794845"/>
            <a:ext cx="1" cy="743669"/>
          </a:xfrm>
          <a:prstGeom prst="straightConnector1">
            <a:avLst/>
          </a:prstGeom>
          <a:noFill/>
          <a:ln w="19050" cap="flat" cmpd="sng">
            <a:solidFill>
              <a:srgbClr val="F3F3F3"/>
            </a:solidFill>
            <a:prstDash val="solid"/>
            <a:round/>
            <a:headEnd type="oval" w="med" len="med"/>
            <a:tailEnd type="oval" w="med" len="med"/>
          </a:ln>
        </p:spPr>
      </p:cxnSp>
      <p:sp>
        <p:nvSpPr>
          <p:cNvPr id="12"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id="{1E866BDE-1610-5919-8950-14E75B2C4D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pic>
        <p:nvPicPr>
          <p:cNvPr id="20492" name="Picture 12" descr="4 formas de usar un multímetro digital - wikiHow">
            <a:extLst>
              <a:ext uri="{FF2B5EF4-FFF2-40B4-BE49-F238E27FC236}">
                <a16:creationId xmlns:a16="http://schemas.microsoft.com/office/drawing/2014/main" id="{6C5E27A4-2B26-13BC-C257-964E01ACE9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9884" y="1234922"/>
            <a:ext cx="4397597" cy="3293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0967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151" name="Google Shape;699;p36"/>
          <p:cNvSpPr txBox="1">
            <a:spLocks/>
          </p:cNvSpPr>
          <p:nvPr/>
        </p:nvSpPr>
        <p:spPr>
          <a:xfrm>
            <a:off x="378523" y="662222"/>
            <a:ext cx="690764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rPr>
              <a:t>HARDWARE</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n-US" sz="3000" b="1" dirty="0" err="1">
                <a:solidFill>
                  <a:schemeClr val="bg1">
                    <a:lumMod val="60000"/>
                    <a:lumOff val="40000"/>
                  </a:schemeClr>
                </a:solidFill>
                <a:latin typeface="Rajdhani"/>
                <a:ea typeface="Rajdhani"/>
                <a:cs typeface="Rajdhani"/>
                <a:sym typeface="Rajdhani"/>
              </a:rPr>
              <a:t>Multímetro</a:t>
            </a: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a:cxnSpLocks/>
          </p:cNvCxnSpPr>
          <p:nvPr/>
        </p:nvCxnSpPr>
        <p:spPr>
          <a:xfrm flipH="1">
            <a:off x="373702" y="794845"/>
            <a:ext cx="1" cy="743669"/>
          </a:xfrm>
          <a:prstGeom prst="straightConnector1">
            <a:avLst/>
          </a:prstGeom>
          <a:noFill/>
          <a:ln w="19050" cap="flat" cmpd="sng">
            <a:solidFill>
              <a:srgbClr val="F3F3F3"/>
            </a:solidFill>
            <a:prstDash val="solid"/>
            <a:round/>
            <a:headEnd type="oval" w="med" len="med"/>
            <a:tailEnd type="oval" w="med" len="med"/>
          </a:ln>
        </p:spPr>
      </p:cxnSp>
      <p:sp>
        <p:nvSpPr>
          <p:cNvPr id="12"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id="{1E866BDE-1610-5919-8950-14E75B2C4D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descr="Aprende Inyección Electrónica gratis online / Descarga manuales gratis:  APRENDE A MANEJAR EL MULTIMETRO AUTOMOTRIZ 2019 – Parte 1">
            <a:extLst>
              <a:ext uri="{FF2B5EF4-FFF2-40B4-BE49-F238E27FC236}">
                <a16:creationId xmlns:a16="http://schemas.microsoft.com/office/drawing/2014/main" id="{B35B8CE7-7BD6-B9A9-7BC4-25ED4EE6C29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2293" r="59433"/>
          <a:stretch/>
        </p:blipFill>
        <p:spPr bwMode="auto">
          <a:xfrm>
            <a:off x="1064986" y="1897349"/>
            <a:ext cx="2651592" cy="2666600"/>
          </a:xfrm>
          <a:prstGeom prst="rect">
            <a:avLst/>
          </a:prstGeom>
          <a:noFill/>
          <a:extLst>
            <a:ext uri="{909E8E84-426E-40DD-AFC4-6F175D3DCCD1}">
              <a14:hiddenFill xmlns:a14="http://schemas.microsoft.com/office/drawing/2010/main">
                <a:solidFill>
                  <a:srgbClr val="FFFFFF"/>
                </a:solidFill>
              </a14:hiddenFill>
            </a:ext>
          </a:extLst>
        </p:spPr>
      </p:pic>
      <p:pic>
        <p:nvPicPr>
          <p:cNvPr id="20488" name="Picture 8" descr="Cómo usar un multímetro | Actualidad Motor">
            <a:extLst>
              <a:ext uri="{FF2B5EF4-FFF2-40B4-BE49-F238E27FC236}">
                <a16:creationId xmlns:a16="http://schemas.microsoft.com/office/drawing/2014/main" id="{C39C660F-F69B-8488-666E-E1AFA4DFAC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5561" y="2035263"/>
            <a:ext cx="4214477" cy="2528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77720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151" name="Google Shape;699;p36"/>
          <p:cNvSpPr txBox="1">
            <a:spLocks/>
          </p:cNvSpPr>
          <p:nvPr/>
        </p:nvSpPr>
        <p:spPr>
          <a:xfrm>
            <a:off x="378523" y="229608"/>
            <a:ext cx="690764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rPr>
              <a:t>HARDWARE</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n-US" sz="3000" b="1" dirty="0" err="1">
                <a:solidFill>
                  <a:schemeClr val="bg1">
                    <a:lumMod val="60000"/>
                    <a:lumOff val="40000"/>
                  </a:schemeClr>
                </a:solidFill>
                <a:latin typeface="Rajdhani"/>
                <a:ea typeface="Rajdhani"/>
                <a:cs typeface="Rajdhani"/>
                <a:sym typeface="Rajdhani"/>
              </a:rPr>
              <a:t>Multímetro</a:t>
            </a: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a:cxnSpLocks/>
          </p:cNvCxnSpPr>
          <p:nvPr/>
        </p:nvCxnSpPr>
        <p:spPr>
          <a:xfrm flipH="1">
            <a:off x="360338" y="430473"/>
            <a:ext cx="1" cy="743669"/>
          </a:xfrm>
          <a:prstGeom prst="straightConnector1">
            <a:avLst/>
          </a:prstGeom>
          <a:noFill/>
          <a:ln w="19050" cap="flat" cmpd="sng">
            <a:solidFill>
              <a:srgbClr val="F3F3F3"/>
            </a:solidFill>
            <a:prstDash val="solid"/>
            <a:round/>
            <a:headEnd type="oval" w="med" len="med"/>
            <a:tailEnd type="oval" w="med" len="med"/>
          </a:ln>
        </p:spPr>
      </p:cxnSp>
      <p:sp>
        <p:nvSpPr>
          <p:cNvPr id="12"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id="{1E866BDE-1610-5919-8950-14E75B2C4D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TEC2: 12.8.- APARATOS DE MEDIDA ELÉCTRICOS">
            <a:extLst>
              <a:ext uri="{FF2B5EF4-FFF2-40B4-BE49-F238E27FC236}">
                <a16:creationId xmlns:a16="http://schemas.microsoft.com/office/drawing/2014/main" id="{7999D5E0-EC42-7202-DBB3-9324DA2BFC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9216" y="1401205"/>
            <a:ext cx="5485568" cy="3294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30905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151" name="Google Shape;699;p36"/>
          <p:cNvSpPr txBox="1">
            <a:spLocks/>
          </p:cNvSpPr>
          <p:nvPr/>
        </p:nvSpPr>
        <p:spPr>
          <a:xfrm>
            <a:off x="378523" y="229608"/>
            <a:ext cx="690764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rPr>
              <a:t>HARDWARE</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n-US" sz="3000" b="1" dirty="0" err="1">
                <a:solidFill>
                  <a:schemeClr val="bg1">
                    <a:lumMod val="60000"/>
                    <a:lumOff val="40000"/>
                  </a:schemeClr>
                </a:solidFill>
                <a:latin typeface="Rajdhani"/>
                <a:ea typeface="Rajdhani"/>
                <a:cs typeface="Rajdhani"/>
                <a:sym typeface="Rajdhani"/>
              </a:rPr>
              <a:t>Multímetro</a:t>
            </a: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a:cxnSpLocks/>
          </p:cNvCxnSpPr>
          <p:nvPr/>
        </p:nvCxnSpPr>
        <p:spPr>
          <a:xfrm flipH="1">
            <a:off x="360338" y="430473"/>
            <a:ext cx="1" cy="743669"/>
          </a:xfrm>
          <a:prstGeom prst="straightConnector1">
            <a:avLst/>
          </a:prstGeom>
          <a:noFill/>
          <a:ln w="19050" cap="flat" cmpd="sng">
            <a:solidFill>
              <a:srgbClr val="F3F3F3"/>
            </a:solidFill>
            <a:prstDash val="solid"/>
            <a:round/>
            <a:headEnd type="oval" w="med" len="med"/>
            <a:tailEnd type="oval" w="med" len="med"/>
          </a:ln>
        </p:spPr>
      </p:cxnSp>
      <p:sp>
        <p:nvSpPr>
          <p:cNvPr id="12"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id="{1E866BDE-1610-5919-8950-14E75B2C4D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descr="Prefijos Fisicos y Cifras Significativas | CONOCIENDO EL MUNDO FISICO">
            <a:extLst>
              <a:ext uri="{FF2B5EF4-FFF2-40B4-BE49-F238E27FC236}">
                <a16:creationId xmlns:a16="http://schemas.microsoft.com/office/drawing/2014/main" id="{3B770618-82D1-7A7C-8741-AF5E0229BD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893" b="7939"/>
          <a:stretch/>
        </p:blipFill>
        <p:spPr bwMode="auto">
          <a:xfrm>
            <a:off x="2713264" y="687981"/>
            <a:ext cx="4732564" cy="3968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22128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151" name="Google Shape;699;p36"/>
          <p:cNvSpPr txBox="1">
            <a:spLocks/>
          </p:cNvSpPr>
          <p:nvPr/>
        </p:nvSpPr>
        <p:spPr>
          <a:xfrm>
            <a:off x="436735" y="401631"/>
            <a:ext cx="690764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s-ES" sz="3000" b="1" dirty="0">
                <a:solidFill>
                  <a:srgbClr val="F3F3F3"/>
                </a:solidFill>
                <a:latin typeface="Rajdhani"/>
                <a:ea typeface="Rajdhani"/>
                <a:cs typeface="Rajdhani"/>
                <a:sym typeface="Rajdhani"/>
              </a:rPr>
              <a:t>SOFTWARE-HARWDWARE</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Proyecto 1: SEMÁFORO INTELIGENTE</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a:cxnSpLocks/>
          </p:cNvCxnSpPr>
          <p:nvPr/>
        </p:nvCxnSpPr>
        <p:spPr>
          <a:xfrm flipH="1">
            <a:off x="423573" y="518642"/>
            <a:ext cx="1" cy="743669"/>
          </a:xfrm>
          <a:prstGeom prst="straightConnector1">
            <a:avLst/>
          </a:prstGeom>
          <a:noFill/>
          <a:ln w="19050" cap="flat" cmpd="sng">
            <a:solidFill>
              <a:srgbClr val="F3F3F3"/>
            </a:solidFill>
            <a:prstDash val="solid"/>
            <a:round/>
            <a:headEnd type="oval" w="med" len="med"/>
            <a:tailEnd type="oval" w="med" len="med"/>
          </a:ln>
        </p:spPr>
      </p:cxnSp>
      <p:sp>
        <p:nvSpPr>
          <p:cNvPr id="12"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id="{1E866BDE-1610-5919-8950-14E75B2C4D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603;p42">
            <a:extLst>
              <a:ext uri="{FF2B5EF4-FFF2-40B4-BE49-F238E27FC236}">
                <a16:creationId xmlns:a16="http://schemas.microsoft.com/office/drawing/2014/main" id="{CF9C2126-8F3B-2FBA-FE40-29D4CB5D74C7}"/>
              </a:ext>
            </a:extLst>
          </p:cNvPr>
          <p:cNvSpPr txBox="1"/>
          <p:nvPr/>
        </p:nvSpPr>
        <p:spPr>
          <a:xfrm>
            <a:off x="288746" y="1397302"/>
            <a:ext cx="8167924" cy="1016131"/>
          </a:xfrm>
          <a:prstGeom prst="rect">
            <a:avLst/>
          </a:prstGeom>
          <a:noFill/>
          <a:ln>
            <a:noFill/>
          </a:ln>
        </p:spPr>
        <p:txBody>
          <a:bodyPr spcFirstLastPara="1" wrap="square" lIns="91425" tIns="182875" rIns="91425" bIns="0" anchor="t" anchorCtr="0">
            <a:noAutofit/>
          </a:bodyPr>
          <a:lstStyle/>
          <a:p>
            <a:pPr algn="just"/>
            <a:r>
              <a:rPr lang="es-ES" sz="1600" b="1" dirty="0">
                <a:solidFill>
                  <a:schemeClr val="tx2"/>
                </a:solidFill>
                <a:latin typeface="Fira Sans Condensed Light" panose="020B0604020202020204" charset="0"/>
                <a:cs typeface="Times New Roman" panose="02020603050405020304" pitchFamily="18" charset="0"/>
              </a:rPr>
              <a:t>Descripción</a:t>
            </a:r>
          </a:p>
          <a:p>
            <a:pPr algn="just"/>
            <a:r>
              <a:rPr lang="es-ES" sz="1600" dirty="0">
                <a:solidFill>
                  <a:schemeClr val="accent4"/>
                </a:solidFill>
                <a:latin typeface="Fira Sans Condensed Light" panose="020B0604020202020204" charset="0"/>
                <a:cs typeface="Times New Roman" panose="02020603050405020304" pitchFamily="18" charset="0"/>
              </a:rPr>
              <a:t>El proyecto del semáforo realiza su funcionamiento por medio de 3 salidas digitales empleando voltaje DC para el control y para la activación de los LEDS</a:t>
            </a:r>
            <a:endParaRPr lang="es-ES" sz="1600" dirty="0">
              <a:solidFill>
                <a:schemeClr val="bg1">
                  <a:lumMod val="60000"/>
                  <a:lumOff val="40000"/>
                </a:schemeClr>
              </a:solidFill>
              <a:latin typeface="Fira Sans Condensed Light" panose="020B0604020202020204" charset="0"/>
              <a:cs typeface="Times New Roman" panose="02020603050405020304" pitchFamily="18" charset="0"/>
            </a:endParaRPr>
          </a:p>
        </p:txBody>
      </p:sp>
      <p:sp>
        <p:nvSpPr>
          <p:cNvPr id="6" name="Google Shape;1603;p42">
            <a:extLst>
              <a:ext uri="{FF2B5EF4-FFF2-40B4-BE49-F238E27FC236}">
                <a16:creationId xmlns:a16="http://schemas.microsoft.com/office/drawing/2014/main" id="{09AA0BB8-AA55-D77D-EBB7-0D81D9221B2A}"/>
              </a:ext>
            </a:extLst>
          </p:cNvPr>
          <p:cNvSpPr txBox="1"/>
          <p:nvPr/>
        </p:nvSpPr>
        <p:spPr>
          <a:xfrm>
            <a:off x="288746" y="2321982"/>
            <a:ext cx="8167924" cy="175330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tx2"/>
                </a:solidFill>
                <a:latin typeface="Fira Sans Condensed Light" panose="020B0604020202020204" charset="0"/>
                <a:cs typeface="Times New Roman" panose="02020603050405020304" pitchFamily="18" charset="0"/>
              </a:rPr>
              <a:t>Materiales</a:t>
            </a:r>
          </a:p>
          <a:p>
            <a:pPr algn="just"/>
            <a:r>
              <a:rPr lang="es-ES" sz="1600" dirty="0">
                <a:solidFill>
                  <a:schemeClr val="accent4"/>
                </a:solidFill>
                <a:latin typeface="Fira Sans Condensed Light" panose="020B0604020202020204" charset="0"/>
                <a:cs typeface="Times New Roman" panose="02020603050405020304" pitchFamily="18" charset="0"/>
              </a:rPr>
              <a:t>1 placa </a:t>
            </a:r>
            <a:r>
              <a:rPr lang="es-ES" sz="1600" dirty="0" err="1">
                <a:solidFill>
                  <a:schemeClr val="accent4"/>
                </a:solidFill>
                <a:latin typeface="Fira Sans Condensed Light" panose="020B0604020202020204" charset="0"/>
                <a:cs typeface="Times New Roman" panose="02020603050405020304" pitchFamily="18" charset="0"/>
              </a:rPr>
              <a:t>protoboard</a:t>
            </a:r>
            <a:r>
              <a:rPr lang="es-ES" sz="1600" dirty="0">
                <a:solidFill>
                  <a:schemeClr val="accent4"/>
                </a:solidFill>
                <a:latin typeface="Fira Sans Condensed Light" panose="020B0604020202020204" charset="0"/>
                <a:cs typeface="Times New Roman" panose="02020603050405020304" pitchFamily="18" charset="0"/>
              </a:rPr>
              <a:t> </a:t>
            </a:r>
          </a:p>
          <a:p>
            <a:pPr algn="just"/>
            <a:r>
              <a:rPr lang="es-ES" sz="1600" dirty="0">
                <a:solidFill>
                  <a:schemeClr val="accent4"/>
                </a:solidFill>
                <a:latin typeface="Fira Sans Condensed Light" panose="020B0604020202020204" charset="0"/>
                <a:cs typeface="Times New Roman" panose="02020603050405020304" pitchFamily="18" charset="0"/>
              </a:rPr>
              <a:t>Cables macho-macho y macho-hembra</a:t>
            </a:r>
          </a:p>
          <a:p>
            <a:pPr algn="just"/>
            <a:r>
              <a:rPr lang="es-ES" sz="1600" dirty="0">
                <a:solidFill>
                  <a:schemeClr val="accent4"/>
                </a:solidFill>
                <a:latin typeface="Fira Sans Condensed Light" panose="020B0604020202020204" charset="0"/>
                <a:cs typeface="Times New Roman" panose="02020603050405020304" pitchFamily="18" charset="0"/>
              </a:rPr>
              <a:t>1 ESP32 con cable</a:t>
            </a:r>
          </a:p>
          <a:p>
            <a:pPr algn="just"/>
            <a:r>
              <a:rPr lang="es-ES" sz="1600" dirty="0">
                <a:solidFill>
                  <a:schemeClr val="bg1">
                    <a:lumMod val="60000"/>
                    <a:lumOff val="40000"/>
                  </a:schemeClr>
                </a:solidFill>
                <a:latin typeface="Fira Sans Condensed Light" panose="020B0604020202020204" charset="0"/>
                <a:cs typeface="Times New Roman" panose="02020603050405020304" pitchFamily="18" charset="0"/>
              </a:rPr>
              <a:t>3 LEDS (verde, amarillo y rojo de preferencia)</a:t>
            </a:r>
          </a:p>
          <a:p>
            <a:pPr algn="just"/>
            <a:endParaRPr lang="es-ES" sz="1600" dirty="0">
              <a:solidFill>
                <a:schemeClr val="accent4"/>
              </a:solidFill>
              <a:latin typeface="Fira Sans Condensed Light" panose="020B0604020202020204" charset="0"/>
              <a:cs typeface="Times New Roman" panose="02020603050405020304" pitchFamily="18" charset="0"/>
            </a:endParaRPr>
          </a:p>
          <a:p>
            <a:pPr algn="just"/>
            <a:endParaRPr lang="es-ES" sz="1600" dirty="0">
              <a:solidFill>
                <a:schemeClr val="bg1">
                  <a:lumMod val="60000"/>
                  <a:lumOff val="40000"/>
                </a:schemeClr>
              </a:solidFill>
              <a:latin typeface="Fira Sans Condensed Light" panose="020B0604020202020204" charset="0"/>
              <a:cs typeface="Times New Roman" panose="02020603050405020304" pitchFamily="18" charset="0"/>
            </a:endParaRPr>
          </a:p>
        </p:txBody>
      </p:sp>
    </p:spTree>
    <p:extLst>
      <p:ext uri="{BB962C8B-B14F-4D97-AF65-F5344CB8AC3E}">
        <p14:creationId xmlns:p14="http://schemas.microsoft.com/office/powerpoint/2010/main" val="37436101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151" name="Google Shape;699;p36"/>
          <p:cNvSpPr txBox="1">
            <a:spLocks/>
          </p:cNvSpPr>
          <p:nvPr/>
        </p:nvSpPr>
        <p:spPr>
          <a:xfrm>
            <a:off x="436735" y="401631"/>
            <a:ext cx="690764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s-ES" sz="3000" b="1" dirty="0">
                <a:solidFill>
                  <a:srgbClr val="F3F3F3"/>
                </a:solidFill>
                <a:latin typeface="Rajdhani"/>
                <a:ea typeface="Rajdhani"/>
                <a:cs typeface="Rajdhani"/>
                <a:sym typeface="Rajdhani"/>
              </a:rPr>
              <a:t>SOFTWARE-HARWDWARE</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Proyecto 1: SEMÁFORO INTELIGENTE</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a:cxnSpLocks/>
          </p:cNvCxnSpPr>
          <p:nvPr/>
        </p:nvCxnSpPr>
        <p:spPr>
          <a:xfrm flipH="1">
            <a:off x="423573" y="518642"/>
            <a:ext cx="1" cy="743669"/>
          </a:xfrm>
          <a:prstGeom prst="straightConnector1">
            <a:avLst/>
          </a:prstGeom>
          <a:noFill/>
          <a:ln w="19050" cap="flat" cmpd="sng">
            <a:solidFill>
              <a:srgbClr val="F3F3F3"/>
            </a:solidFill>
            <a:prstDash val="solid"/>
            <a:round/>
            <a:headEnd type="oval" w="med" len="med"/>
            <a:tailEnd type="oval" w="med" len="med"/>
          </a:ln>
        </p:spPr>
      </p:cxnSp>
      <p:sp>
        <p:nvSpPr>
          <p:cNvPr id="12"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id="{1E866BDE-1610-5919-8950-14E75B2C4D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Lección 29: Módulo Semáforo — documentación de SunFounder Universal Maker  Sensor Kit -">
            <a:extLst>
              <a:ext uri="{FF2B5EF4-FFF2-40B4-BE49-F238E27FC236}">
                <a16:creationId xmlns:a16="http://schemas.microsoft.com/office/drawing/2014/main" id="{10689CE2-1F91-49F4-9C3F-262BB7BD48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9704" y="1536237"/>
            <a:ext cx="4530430" cy="3205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9548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3">
          <a:extLst>
            <a:ext uri="{FF2B5EF4-FFF2-40B4-BE49-F238E27FC236}">
              <a16:creationId xmlns:a16="http://schemas.microsoft.com/office/drawing/2014/main" id="{027298AB-09A9-E5F0-4CF0-DA0D54B85789}"/>
            </a:ext>
          </a:extLst>
        </p:cNvPr>
        <p:cNvGrpSpPr/>
        <p:nvPr/>
      </p:nvGrpSpPr>
      <p:grpSpPr>
        <a:xfrm>
          <a:off x="0" y="0"/>
          <a:ext cx="0" cy="0"/>
          <a:chOff x="0" y="0"/>
          <a:chExt cx="0" cy="0"/>
        </a:xfrm>
      </p:grpSpPr>
      <p:sp>
        <p:nvSpPr>
          <p:cNvPr id="174" name="Google Shape;174;p30">
            <a:extLst>
              <a:ext uri="{FF2B5EF4-FFF2-40B4-BE49-F238E27FC236}">
                <a16:creationId xmlns:a16="http://schemas.microsoft.com/office/drawing/2014/main" id="{96BB3FDE-BCCB-BA86-DF69-2817CBE8456A}"/>
              </a:ext>
            </a:extLst>
          </p:cNvPr>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lvl="0"/>
            <a:r>
              <a:rPr lang="en" sz="4000" dirty="0"/>
              <a:t>CLASE ACTUAL</a:t>
            </a:r>
            <a:endParaRPr sz="4000" dirty="0"/>
          </a:p>
        </p:txBody>
      </p:sp>
      <p:sp>
        <p:nvSpPr>
          <p:cNvPr id="175" name="Google Shape;175;p30">
            <a:extLst>
              <a:ext uri="{FF2B5EF4-FFF2-40B4-BE49-F238E27FC236}">
                <a16:creationId xmlns:a16="http://schemas.microsoft.com/office/drawing/2014/main" id="{BD9772EA-5AA5-4C5C-A5EE-5AB98EAE8B63}"/>
              </a:ext>
            </a:extLst>
          </p:cNvPr>
          <p:cNvSpPr txBox="1">
            <a:spLocks noGrp="1"/>
          </p:cNvSpPr>
          <p:nvPr>
            <p:ph type="subTitle" idx="1"/>
          </p:nvPr>
        </p:nvSpPr>
        <p:spPr>
          <a:xfrm>
            <a:off x="4917749" y="3290549"/>
            <a:ext cx="3703425" cy="1091779"/>
          </a:xfrm>
          <a:prstGeom prst="rect">
            <a:avLst/>
          </a:prstGeom>
        </p:spPr>
        <p:txBody>
          <a:bodyPr spcFirstLastPara="1" wrap="square" lIns="91425" tIns="91425" rIns="91425" bIns="91425" anchor="t" anchorCtr="0">
            <a:noAutofit/>
          </a:bodyPr>
          <a:lstStyle/>
          <a:p>
            <a:pPr marL="146050" lvl="0" indent="0">
              <a:buSzPts val="1300"/>
            </a:pPr>
            <a:r>
              <a:rPr lang="es-ES" dirty="0"/>
              <a:t> -Joystick</a:t>
            </a:r>
          </a:p>
          <a:p>
            <a:pPr marL="146050" lvl="0" indent="0">
              <a:buSzPts val="1300"/>
            </a:pPr>
            <a:r>
              <a:rPr lang="es-ES" dirty="0"/>
              <a:t> -Conectividad ESP32</a:t>
            </a:r>
          </a:p>
        </p:txBody>
      </p:sp>
      <p:sp>
        <p:nvSpPr>
          <p:cNvPr id="176" name="Google Shape;176;p30">
            <a:extLst>
              <a:ext uri="{FF2B5EF4-FFF2-40B4-BE49-F238E27FC236}">
                <a16:creationId xmlns:a16="http://schemas.microsoft.com/office/drawing/2014/main" id="{53B51E77-FC09-AD17-9348-2630FC225F93}"/>
              </a:ext>
            </a:extLst>
          </p:cNvPr>
          <p:cNvSpPr txBox="1">
            <a:spLocks noGrp="1"/>
          </p:cNvSpPr>
          <p:nvPr>
            <p:ph type="title" idx="2"/>
          </p:nvPr>
        </p:nvSpPr>
        <p:spPr>
          <a:xfrm>
            <a:off x="4849169" y="1001125"/>
            <a:ext cx="2234743"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03</a:t>
            </a:r>
            <a:endParaRPr dirty="0"/>
          </a:p>
        </p:txBody>
      </p:sp>
      <p:cxnSp>
        <p:nvCxnSpPr>
          <p:cNvPr id="177" name="Google Shape;177;p30">
            <a:extLst>
              <a:ext uri="{FF2B5EF4-FFF2-40B4-BE49-F238E27FC236}">
                <a16:creationId xmlns:a16="http://schemas.microsoft.com/office/drawing/2014/main" id="{189983C7-980E-25DD-B4DE-9E2F80F91E63}"/>
              </a:ext>
            </a:extLst>
          </p:cNvPr>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
        <p:nvSpPr>
          <p:cNvPr id="7" name="Google Shape;136;p27">
            <a:extLst>
              <a:ext uri="{FF2B5EF4-FFF2-40B4-BE49-F238E27FC236}">
                <a16:creationId xmlns:a16="http://schemas.microsoft.com/office/drawing/2014/main" id="{C11924CD-E210-D931-08DB-AE7D30CB9188}"/>
              </a:ext>
            </a:extLst>
          </p:cNvPr>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PhD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2" name="Picture 2" descr="Virtual Horizon BUAP">
            <a:extLst>
              <a:ext uri="{FF2B5EF4-FFF2-40B4-BE49-F238E27FC236}">
                <a16:creationId xmlns:a16="http://schemas.microsoft.com/office/drawing/2014/main" id="{3906010F-78B1-9333-61AF-F150109651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44966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151" name="Google Shape;699;p36"/>
          <p:cNvSpPr txBox="1">
            <a:spLocks/>
          </p:cNvSpPr>
          <p:nvPr/>
        </p:nvSpPr>
        <p:spPr>
          <a:xfrm>
            <a:off x="436735" y="401631"/>
            <a:ext cx="690764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s-ES" sz="3000" b="1" dirty="0">
                <a:solidFill>
                  <a:srgbClr val="F3F3F3"/>
                </a:solidFill>
                <a:latin typeface="Rajdhani"/>
                <a:ea typeface="Rajdhani"/>
                <a:cs typeface="Rajdhani"/>
                <a:sym typeface="Rajdhani"/>
              </a:rPr>
              <a:t>SOFTWARE-HARWDWARE</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Proyecto 2: LECTURA DE JOYSTICK</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a:cxnSpLocks/>
          </p:cNvCxnSpPr>
          <p:nvPr/>
        </p:nvCxnSpPr>
        <p:spPr>
          <a:xfrm flipH="1">
            <a:off x="423573" y="518642"/>
            <a:ext cx="1" cy="743669"/>
          </a:xfrm>
          <a:prstGeom prst="straightConnector1">
            <a:avLst/>
          </a:prstGeom>
          <a:noFill/>
          <a:ln w="19050" cap="flat" cmpd="sng">
            <a:solidFill>
              <a:srgbClr val="F3F3F3"/>
            </a:solidFill>
            <a:prstDash val="solid"/>
            <a:round/>
            <a:headEnd type="oval" w="med" len="med"/>
            <a:tailEnd type="oval" w="med" len="med"/>
          </a:ln>
        </p:spPr>
      </p:cxnSp>
      <p:sp>
        <p:nvSpPr>
          <p:cNvPr id="12"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id="{1E866BDE-1610-5919-8950-14E75B2C4D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ódulo de Joystick — documentación de SunFounder 3in1 Kit -">
            <a:extLst>
              <a:ext uri="{FF2B5EF4-FFF2-40B4-BE49-F238E27FC236}">
                <a16:creationId xmlns:a16="http://schemas.microsoft.com/office/drawing/2014/main" id="{9515FD31-AA6F-4CD6-8D02-54453D8E0E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114" y="1551615"/>
            <a:ext cx="7447771" cy="2975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59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cxnSp>
        <p:nvCxnSpPr>
          <p:cNvPr id="137" name="Google Shape;137;p27"/>
          <p:cNvCxnSpPr>
            <a:cxnSpLocks/>
          </p:cNvCxnSpPr>
          <p:nvPr/>
        </p:nvCxnSpPr>
        <p:spPr>
          <a:xfrm>
            <a:off x="4594711" y="1699846"/>
            <a:ext cx="0" cy="2039816"/>
          </a:xfrm>
          <a:prstGeom prst="straightConnector1">
            <a:avLst/>
          </a:prstGeom>
          <a:noFill/>
          <a:ln w="19050" cap="flat" cmpd="sng">
            <a:solidFill>
              <a:srgbClr val="F3F3F3"/>
            </a:solidFill>
            <a:prstDash val="solid"/>
            <a:round/>
            <a:headEnd type="oval" w="med" len="med"/>
            <a:tailEnd type="oval" w="med" len="med"/>
          </a:ln>
        </p:spPr>
      </p:cxnSp>
      <p:sp>
        <p:nvSpPr>
          <p:cNvPr id="7" name="Google Shape;136;p27"/>
          <p:cNvSpPr txBox="1">
            <a:spLocks noGrp="1"/>
          </p:cNvSpPr>
          <p:nvPr>
            <p:ph type="subTitle" idx="1"/>
          </p:nvPr>
        </p:nvSpPr>
        <p:spPr>
          <a:xfrm>
            <a:off x="4594711" y="1716157"/>
            <a:ext cx="3737113" cy="2274300"/>
          </a:xfrm>
          <a:prstGeom prst="rect">
            <a:avLst/>
          </a:prstGeom>
        </p:spPr>
        <p:txBody>
          <a:bodyPr spcFirstLastPara="1" wrap="square" lIns="91425" tIns="91425" rIns="91425" bIns="91425" anchor="ctr" anchorCtr="0">
            <a:noAutofit/>
          </a:bodyPr>
          <a:lstStyle/>
          <a:p>
            <a:pPr algn="l"/>
            <a:r>
              <a:rPr lang="es-ES" dirty="0"/>
              <a:t>     </a:t>
            </a:r>
          </a:p>
          <a:p>
            <a:pPr algn="l"/>
            <a:r>
              <a:rPr lang="es-ES" dirty="0"/>
              <a:t>     </a:t>
            </a:r>
            <a:r>
              <a:rPr lang="es-ES" b="1" dirty="0"/>
              <a:t>"El software nunca está completamente terminado, siempre puede mejorarse."</a:t>
            </a:r>
          </a:p>
          <a:p>
            <a:pPr algn="l"/>
            <a:r>
              <a:rPr lang="es-ES" dirty="0"/>
              <a:t>       </a:t>
            </a:r>
          </a:p>
          <a:p>
            <a:pPr algn="l"/>
            <a:r>
              <a:rPr lang="es-ES" dirty="0"/>
              <a:t>                                               –Craig </a:t>
            </a:r>
            <a:r>
              <a:rPr lang="es-ES" dirty="0" err="1"/>
              <a:t>Mundie</a:t>
            </a:r>
            <a:endParaRPr lang="es-ES" dirty="0"/>
          </a:p>
          <a:p>
            <a:pPr algn="l"/>
            <a:endParaRPr lang="es-ES" dirty="0"/>
          </a:p>
          <a:p>
            <a:pPr algn="l"/>
            <a:r>
              <a:rPr lang="es-ES" b="1" dirty="0"/>
              <a:t>     "Las pruebas no son una fase; son un proceso continuo durante todo el ciclo de vida del software."       </a:t>
            </a:r>
          </a:p>
          <a:p>
            <a:pPr algn="l"/>
            <a:r>
              <a:rPr lang="es-ES" dirty="0"/>
              <a:t>                                               –Martín </a:t>
            </a:r>
            <a:r>
              <a:rPr lang="es-ES" dirty="0" err="1"/>
              <a:t>LeBlanc</a:t>
            </a:r>
            <a:endParaRPr lang="es-ES" dirty="0"/>
          </a:p>
          <a:p>
            <a:pPr algn="l"/>
            <a:br>
              <a:rPr lang="es-ES" dirty="0"/>
            </a:br>
            <a:endParaRPr dirty="0"/>
          </a:p>
        </p:txBody>
      </p:sp>
      <p:pic>
        <p:nvPicPr>
          <p:cNvPr id="26626" name="Picture 2" descr="Reconocer los diferentes tipos de datos, indispensable en la era del Big  Data"/>
          <p:cNvPicPr>
            <a:picLocks noChangeAspect="1" noChangeArrowheads="1"/>
          </p:cNvPicPr>
          <p:nvPr/>
        </p:nvPicPr>
        <p:blipFill>
          <a:blip r:embed="rId3"/>
          <a:srcRect/>
          <a:stretch>
            <a:fillRect/>
          </a:stretch>
        </p:blipFill>
        <p:spPr bwMode="auto">
          <a:xfrm>
            <a:off x="433872" y="1396958"/>
            <a:ext cx="3805398" cy="2757599"/>
          </a:xfrm>
          <a:prstGeom prst="rect">
            <a:avLst/>
          </a:prstGeom>
          <a:noFill/>
        </p:spPr>
      </p:pic>
      <p:sp>
        <p:nvSpPr>
          <p:cNvPr id="8"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2" name="Picture 2" descr="Virtual Horizon BUAP">
            <a:extLst>
              <a:ext uri="{FF2B5EF4-FFF2-40B4-BE49-F238E27FC236}">
                <a16:creationId xmlns:a16="http://schemas.microsoft.com/office/drawing/2014/main" id="{D65EA074-15B0-6137-A4BF-F0353DE8EC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151" name="Google Shape;699;p36"/>
          <p:cNvSpPr txBox="1">
            <a:spLocks/>
          </p:cNvSpPr>
          <p:nvPr/>
        </p:nvSpPr>
        <p:spPr>
          <a:xfrm>
            <a:off x="436735" y="401631"/>
            <a:ext cx="690764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s-ES" sz="3000" b="1" dirty="0">
                <a:solidFill>
                  <a:srgbClr val="F3F3F3"/>
                </a:solidFill>
                <a:latin typeface="Rajdhani"/>
                <a:ea typeface="Rajdhani"/>
                <a:cs typeface="Rajdhani"/>
                <a:sym typeface="Rajdhani"/>
              </a:rPr>
              <a:t>SOFTWARE-HARWDWARE</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Proyecto 2: LECTURA DE JOYSTICK</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a:cxnSpLocks/>
          </p:cNvCxnSpPr>
          <p:nvPr/>
        </p:nvCxnSpPr>
        <p:spPr>
          <a:xfrm flipH="1">
            <a:off x="423573" y="518642"/>
            <a:ext cx="1" cy="743669"/>
          </a:xfrm>
          <a:prstGeom prst="straightConnector1">
            <a:avLst/>
          </a:prstGeom>
          <a:noFill/>
          <a:ln w="19050" cap="flat" cmpd="sng">
            <a:solidFill>
              <a:srgbClr val="F3F3F3"/>
            </a:solidFill>
            <a:prstDash val="solid"/>
            <a:round/>
            <a:headEnd type="oval" w="med" len="med"/>
            <a:tailEnd type="oval" w="med" len="med"/>
          </a:ln>
        </p:spPr>
      </p:cxnSp>
      <p:sp>
        <p:nvSpPr>
          <p:cNvPr id="12"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id="{1E866BDE-1610-5919-8950-14E75B2C4D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ESP32 - Joystick | ESP32 Tutorial">
            <a:extLst>
              <a:ext uri="{FF2B5EF4-FFF2-40B4-BE49-F238E27FC236}">
                <a16:creationId xmlns:a16="http://schemas.microsoft.com/office/drawing/2014/main" id="{27E57E55-D1DA-4187-8583-909C7E36AF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2353" y="1451440"/>
            <a:ext cx="6518372" cy="3183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5828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151" name="Google Shape;699;p36"/>
          <p:cNvSpPr txBox="1">
            <a:spLocks/>
          </p:cNvSpPr>
          <p:nvPr/>
        </p:nvSpPr>
        <p:spPr>
          <a:xfrm>
            <a:off x="436735" y="401631"/>
            <a:ext cx="690764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s-ES" sz="3000" b="1" dirty="0">
                <a:solidFill>
                  <a:srgbClr val="F3F3F3"/>
                </a:solidFill>
                <a:latin typeface="Rajdhani"/>
                <a:ea typeface="Rajdhani"/>
                <a:cs typeface="Rajdhani"/>
                <a:sym typeface="Rajdhani"/>
              </a:rPr>
              <a:t>SOFTWARE-HARWDWARE</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Proyecto 2: LECTURA DE JOYSTICK</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a:cxnSpLocks/>
          </p:cNvCxnSpPr>
          <p:nvPr/>
        </p:nvCxnSpPr>
        <p:spPr>
          <a:xfrm flipH="1">
            <a:off x="423573" y="518642"/>
            <a:ext cx="1" cy="743669"/>
          </a:xfrm>
          <a:prstGeom prst="straightConnector1">
            <a:avLst/>
          </a:prstGeom>
          <a:noFill/>
          <a:ln w="19050" cap="flat" cmpd="sng">
            <a:solidFill>
              <a:srgbClr val="F3F3F3"/>
            </a:solidFill>
            <a:prstDash val="solid"/>
            <a:round/>
            <a:headEnd type="oval" w="med" len="med"/>
            <a:tailEnd type="oval" w="med" len="med"/>
          </a:ln>
        </p:spPr>
      </p:cxnSp>
      <p:sp>
        <p:nvSpPr>
          <p:cNvPr id="12"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id="{1E866BDE-1610-5919-8950-14E75B2C4D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ESP32 Joystick Hand Controller ESP-NOW : 7 Steps - Instructables">
            <a:extLst>
              <a:ext uri="{FF2B5EF4-FFF2-40B4-BE49-F238E27FC236}">
                <a16:creationId xmlns:a16="http://schemas.microsoft.com/office/drawing/2014/main" id="{443AF847-0D48-424A-A0E6-2235065520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0950" y="1383339"/>
            <a:ext cx="4102100" cy="3418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323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3">
          <a:extLst>
            <a:ext uri="{FF2B5EF4-FFF2-40B4-BE49-F238E27FC236}">
              <a16:creationId xmlns:a16="http://schemas.microsoft.com/office/drawing/2014/main" id="{027298AB-09A9-E5F0-4CF0-DA0D54B85789}"/>
            </a:ext>
          </a:extLst>
        </p:cNvPr>
        <p:cNvGrpSpPr/>
        <p:nvPr/>
      </p:nvGrpSpPr>
      <p:grpSpPr>
        <a:xfrm>
          <a:off x="0" y="0"/>
          <a:ext cx="0" cy="0"/>
          <a:chOff x="0" y="0"/>
          <a:chExt cx="0" cy="0"/>
        </a:xfrm>
      </p:grpSpPr>
      <p:sp>
        <p:nvSpPr>
          <p:cNvPr id="174" name="Google Shape;174;p30">
            <a:extLst>
              <a:ext uri="{FF2B5EF4-FFF2-40B4-BE49-F238E27FC236}">
                <a16:creationId xmlns:a16="http://schemas.microsoft.com/office/drawing/2014/main" id="{96BB3FDE-BCCB-BA86-DF69-2817CBE8456A}"/>
              </a:ext>
            </a:extLst>
          </p:cNvPr>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lvl="0"/>
            <a:r>
              <a:rPr lang="en" sz="4000" dirty="0"/>
              <a:t>CLASE ACTUAL</a:t>
            </a:r>
            <a:endParaRPr sz="4000" dirty="0"/>
          </a:p>
        </p:txBody>
      </p:sp>
      <p:sp>
        <p:nvSpPr>
          <p:cNvPr id="175" name="Google Shape;175;p30">
            <a:extLst>
              <a:ext uri="{FF2B5EF4-FFF2-40B4-BE49-F238E27FC236}">
                <a16:creationId xmlns:a16="http://schemas.microsoft.com/office/drawing/2014/main" id="{BD9772EA-5AA5-4C5C-A5EE-5AB98EAE8B63}"/>
              </a:ext>
            </a:extLst>
          </p:cNvPr>
          <p:cNvSpPr txBox="1">
            <a:spLocks noGrp="1"/>
          </p:cNvSpPr>
          <p:nvPr>
            <p:ph type="subTitle" idx="1"/>
          </p:nvPr>
        </p:nvSpPr>
        <p:spPr>
          <a:xfrm>
            <a:off x="4917749" y="3290549"/>
            <a:ext cx="3703425" cy="1091779"/>
          </a:xfrm>
          <a:prstGeom prst="rect">
            <a:avLst/>
          </a:prstGeom>
        </p:spPr>
        <p:txBody>
          <a:bodyPr spcFirstLastPara="1" wrap="square" lIns="91425" tIns="91425" rIns="91425" bIns="91425" anchor="t" anchorCtr="0">
            <a:noAutofit/>
          </a:bodyPr>
          <a:lstStyle/>
          <a:p>
            <a:pPr marL="146050" lvl="0" indent="0">
              <a:buSzPts val="1300"/>
            </a:pPr>
            <a:r>
              <a:rPr lang="es-ES" dirty="0"/>
              <a:t> -Introducción a la arquitectura de Software</a:t>
            </a:r>
          </a:p>
          <a:p>
            <a:pPr marL="146050" lvl="0" indent="0">
              <a:buSzPts val="1300"/>
            </a:pPr>
            <a:r>
              <a:rPr lang="es-ES" dirty="0"/>
              <a:t> -Conectividad ESP32</a:t>
            </a:r>
          </a:p>
        </p:txBody>
      </p:sp>
      <p:sp>
        <p:nvSpPr>
          <p:cNvPr id="176" name="Google Shape;176;p30">
            <a:extLst>
              <a:ext uri="{FF2B5EF4-FFF2-40B4-BE49-F238E27FC236}">
                <a16:creationId xmlns:a16="http://schemas.microsoft.com/office/drawing/2014/main" id="{53B51E77-FC09-AD17-9348-2630FC225F93}"/>
              </a:ext>
            </a:extLst>
          </p:cNvPr>
          <p:cNvSpPr txBox="1">
            <a:spLocks noGrp="1"/>
          </p:cNvSpPr>
          <p:nvPr>
            <p:ph type="title" idx="2"/>
          </p:nvPr>
        </p:nvSpPr>
        <p:spPr>
          <a:xfrm>
            <a:off x="4849170" y="1001125"/>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02</a:t>
            </a:r>
            <a:endParaRPr dirty="0"/>
          </a:p>
        </p:txBody>
      </p:sp>
      <p:cxnSp>
        <p:nvCxnSpPr>
          <p:cNvPr id="177" name="Google Shape;177;p30">
            <a:extLst>
              <a:ext uri="{FF2B5EF4-FFF2-40B4-BE49-F238E27FC236}">
                <a16:creationId xmlns:a16="http://schemas.microsoft.com/office/drawing/2014/main" id="{189983C7-980E-25DD-B4DE-9E2F80F91E63}"/>
              </a:ext>
            </a:extLst>
          </p:cNvPr>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
        <p:nvSpPr>
          <p:cNvPr id="7" name="Google Shape;136;p27">
            <a:extLst>
              <a:ext uri="{FF2B5EF4-FFF2-40B4-BE49-F238E27FC236}">
                <a16:creationId xmlns:a16="http://schemas.microsoft.com/office/drawing/2014/main" id="{C11924CD-E210-D931-08DB-AE7D30CB9188}"/>
              </a:ext>
            </a:extLst>
          </p:cNvPr>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PhD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2" name="Picture 2" descr="Virtual Horizon BUAP">
            <a:extLst>
              <a:ext uri="{FF2B5EF4-FFF2-40B4-BE49-F238E27FC236}">
                <a16:creationId xmlns:a16="http://schemas.microsoft.com/office/drawing/2014/main" id="{3906010F-78B1-9333-61AF-F150109651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7062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15354" y="615012"/>
            <a:ext cx="5113291"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Ejemplo de sistema de Interacción Humano Computadora IOT</a:t>
            </a:r>
            <a:endParaRPr dirty="0"/>
          </a:p>
        </p:txBody>
      </p:sp>
      <p:cxnSp>
        <p:nvCxnSpPr>
          <p:cNvPr id="8" name="Google Shape;137;p27"/>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BBDE05F-97EF-912B-2DA3-B82DBC62C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nterfaces, sensores y software en Ciencias Naturales">
            <a:extLst>
              <a:ext uri="{FF2B5EF4-FFF2-40B4-BE49-F238E27FC236}">
                <a16:creationId xmlns:a16="http://schemas.microsoft.com/office/drawing/2014/main" id="{9A681A01-31D1-2BB7-E1B3-748AB95B4C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9325" y="2263671"/>
            <a:ext cx="4065347" cy="2264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7702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5">
          <a:extLst>
            <a:ext uri="{FF2B5EF4-FFF2-40B4-BE49-F238E27FC236}">
              <a16:creationId xmlns:a16="http://schemas.microsoft.com/office/drawing/2014/main" id="{1E38D994-3173-1753-A989-B04FCEE84264}"/>
            </a:ext>
          </a:extLst>
        </p:cNvPr>
        <p:cNvGrpSpPr/>
        <p:nvPr/>
      </p:nvGrpSpPr>
      <p:grpSpPr>
        <a:xfrm>
          <a:off x="0" y="0"/>
          <a:ext cx="0" cy="0"/>
          <a:chOff x="0" y="0"/>
          <a:chExt cx="0" cy="0"/>
        </a:xfrm>
      </p:grpSpPr>
      <p:sp>
        <p:nvSpPr>
          <p:cNvPr id="646" name="Google Shape;646;p33">
            <a:extLst>
              <a:ext uri="{FF2B5EF4-FFF2-40B4-BE49-F238E27FC236}">
                <a16:creationId xmlns:a16="http://schemas.microsoft.com/office/drawing/2014/main" id="{2A19EA23-38C8-AA8E-F9C5-71FA3A181B6A}"/>
              </a:ext>
            </a:extLst>
          </p:cNvPr>
          <p:cNvSpPr txBox="1">
            <a:spLocks noGrp="1"/>
          </p:cNvSpPr>
          <p:nvPr>
            <p:ph type="title"/>
          </p:nvPr>
        </p:nvSpPr>
        <p:spPr>
          <a:xfrm>
            <a:off x="2015354" y="615012"/>
            <a:ext cx="5113291"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Ejemplo de sistema de Interacción Humano Computadora IOT</a:t>
            </a:r>
            <a:endParaRPr dirty="0"/>
          </a:p>
        </p:txBody>
      </p:sp>
      <p:cxnSp>
        <p:nvCxnSpPr>
          <p:cNvPr id="8" name="Google Shape;137;p27">
            <a:extLst>
              <a:ext uri="{FF2B5EF4-FFF2-40B4-BE49-F238E27FC236}">
                <a16:creationId xmlns:a16="http://schemas.microsoft.com/office/drawing/2014/main" id="{D218278C-4089-68B9-7441-B361DCEE600D}"/>
              </a:ext>
            </a:extLst>
          </p:cNvPr>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a:extLst>
              <a:ext uri="{FF2B5EF4-FFF2-40B4-BE49-F238E27FC236}">
                <a16:creationId xmlns:a16="http://schemas.microsoft.com/office/drawing/2014/main" id="{2EFCF2AC-54BD-4ECC-5DED-939FACCBDF57}"/>
              </a:ext>
            </a:extLst>
          </p:cNvPr>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D91A7E6C-3C66-475F-9D21-EDB17BEA8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38E50B0E-B1F2-2C91-8700-FA4CE8C3F8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ntrola 8 relés mediante ESP32 y una interfaz web • AranaCorp">
            <a:extLst>
              <a:ext uri="{FF2B5EF4-FFF2-40B4-BE49-F238E27FC236}">
                <a16:creationId xmlns:a16="http://schemas.microsoft.com/office/drawing/2014/main" id="{B5B68A59-B7C7-46BA-3845-562DBF0CA8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8255" y="2333538"/>
            <a:ext cx="7136404" cy="2264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069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rPr>
              <a:t>ARQUITECTURA DE SOFTWARE</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n-US" sz="3000" b="1" dirty="0">
                <a:solidFill>
                  <a:schemeClr val="bg1">
                    <a:lumMod val="60000"/>
                    <a:lumOff val="40000"/>
                  </a:schemeClr>
                </a:solidFill>
                <a:latin typeface="Rajdhani"/>
                <a:ea typeface="Rajdhani"/>
                <a:cs typeface="Rajdhani"/>
                <a:sym typeface="Rajdhani"/>
              </a:rPr>
              <a:t>INTRODUCCIÓN</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a:cxnSpLocks/>
          </p:cNvCxnSpPr>
          <p:nvPr/>
        </p:nvCxnSpPr>
        <p:spPr>
          <a:xfrm>
            <a:off x="373703" y="794845"/>
            <a:ext cx="4820" cy="823507"/>
          </a:xfrm>
          <a:prstGeom prst="straightConnector1">
            <a:avLst/>
          </a:prstGeom>
          <a:noFill/>
          <a:ln w="19050" cap="flat" cmpd="sng">
            <a:solidFill>
              <a:srgbClr val="F3F3F3"/>
            </a:solidFill>
            <a:prstDash val="solid"/>
            <a:round/>
            <a:headEnd type="oval" w="med" len="med"/>
            <a:tailEnd type="oval" w="med" len="med"/>
          </a:ln>
        </p:spPr>
      </p:cxnSp>
      <p:cxnSp>
        <p:nvCxnSpPr>
          <p:cNvPr id="18" name="Google Shape;258;p31"/>
          <p:cNvCxnSpPr>
            <a:cxnSpLocks/>
          </p:cNvCxnSpPr>
          <p:nvPr/>
        </p:nvCxnSpPr>
        <p:spPr>
          <a:xfrm>
            <a:off x="4993639" y="2103635"/>
            <a:ext cx="0" cy="2325006"/>
          </a:xfrm>
          <a:prstGeom prst="straightConnector1">
            <a:avLst/>
          </a:prstGeom>
          <a:noFill/>
          <a:ln w="19050" cap="flat" cmpd="sng">
            <a:solidFill>
              <a:srgbClr val="F3F3F3"/>
            </a:solidFill>
            <a:prstDash val="solid"/>
            <a:round/>
            <a:headEnd type="oval" w="med" len="med"/>
            <a:tailEnd type="oval" w="med" len="med"/>
          </a:ln>
        </p:spPr>
      </p:cxnSp>
      <p:sp>
        <p:nvSpPr>
          <p:cNvPr id="19" name="Google Shape;1603;p42"/>
          <p:cNvSpPr txBox="1"/>
          <p:nvPr/>
        </p:nvSpPr>
        <p:spPr>
          <a:xfrm>
            <a:off x="5153302" y="1805354"/>
            <a:ext cx="3812022" cy="2903280"/>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¿Qué es la arquitectura de software?</a:t>
            </a:r>
          </a:p>
          <a:p>
            <a:pPr algn="just"/>
            <a:r>
              <a:rPr lang="es-ES" sz="1600" dirty="0">
                <a:solidFill>
                  <a:schemeClr val="accent4"/>
                </a:solidFill>
                <a:latin typeface="Fira Sans Condensed Light" panose="020B0604020202020204" charset="0"/>
                <a:cs typeface="Times New Roman" panose="02020603050405020304" pitchFamily="18" charset="0"/>
              </a:rPr>
              <a:t>La arquitectura de software es la estructura y organización de un sistema de software, que define cómo se conectan sus componentes y cómo interactúan entre sí. Esencialmente, es el diseño conceptual y la representación de cómo se construye una aplicación de software, incluyendo sus componentes, sus relaciones y las reglas que gobiernan su diseño y evolución. </a:t>
            </a:r>
            <a:endParaRPr lang="es-ES" dirty="0">
              <a:solidFill>
                <a:srgbClr val="F3F3F3"/>
              </a:solidFill>
              <a:latin typeface="Fira Sans Condensed Light"/>
              <a:ea typeface="Fira Sans Condensed Light"/>
              <a:cs typeface="Fira Sans Condensed Light"/>
              <a:sym typeface="Fira Sans Condensed Light"/>
            </a:endParaRPr>
          </a:p>
        </p:txBody>
      </p:sp>
      <p:sp>
        <p:nvSpPr>
          <p:cNvPr id="8"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id="{D098460A-6F39-A63D-E596-0E86904500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rquitectura del Software. | Download Scientific Diagram">
            <a:extLst>
              <a:ext uri="{FF2B5EF4-FFF2-40B4-BE49-F238E27FC236}">
                <a16:creationId xmlns:a16="http://schemas.microsoft.com/office/drawing/2014/main" id="{5B50BE70-7897-79EA-937F-9F548B1292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676" y="1992923"/>
            <a:ext cx="4654766" cy="2546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497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8">
          <a:extLst>
            <a:ext uri="{FF2B5EF4-FFF2-40B4-BE49-F238E27FC236}">
              <a16:creationId xmlns:a16="http://schemas.microsoft.com/office/drawing/2014/main" id="{D2AF28B8-B9DB-2F64-6210-A2805281860C}"/>
            </a:ext>
          </a:extLst>
        </p:cNvPr>
        <p:cNvGrpSpPr/>
        <p:nvPr/>
      </p:nvGrpSpPr>
      <p:grpSpPr>
        <a:xfrm>
          <a:off x="0" y="0"/>
          <a:ext cx="0" cy="0"/>
          <a:chOff x="0" y="0"/>
          <a:chExt cx="0" cy="0"/>
        </a:xfrm>
      </p:grpSpPr>
      <p:sp>
        <p:nvSpPr>
          <p:cNvPr id="151" name="Google Shape;699;p36">
            <a:extLst>
              <a:ext uri="{FF2B5EF4-FFF2-40B4-BE49-F238E27FC236}">
                <a16:creationId xmlns:a16="http://schemas.microsoft.com/office/drawing/2014/main" id="{2DFE1D41-FCD5-3FD8-6EA1-95CB182654D7}"/>
              </a:ext>
            </a:extLst>
          </p:cNvPr>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rPr>
              <a:t>ARQUITECTURA DE SOFTWARE</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n-US" sz="3000" b="1" dirty="0">
                <a:solidFill>
                  <a:schemeClr val="bg1">
                    <a:lumMod val="60000"/>
                    <a:lumOff val="40000"/>
                  </a:schemeClr>
                </a:solidFill>
                <a:latin typeface="Rajdhani"/>
                <a:ea typeface="Rajdhani"/>
                <a:cs typeface="Rajdhani"/>
                <a:sym typeface="Rajdhani"/>
              </a:rPr>
              <a:t>INTRODUCCIÓN</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a:extLst>
              <a:ext uri="{FF2B5EF4-FFF2-40B4-BE49-F238E27FC236}">
                <a16:creationId xmlns:a16="http://schemas.microsoft.com/office/drawing/2014/main" id="{BF5037DF-E1A5-6FE3-7684-CDCB1F36F13A}"/>
              </a:ext>
            </a:extLst>
          </p:cNvPr>
          <p:cNvCxnSpPr>
            <a:cxnSpLocks/>
          </p:cNvCxnSpPr>
          <p:nvPr/>
        </p:nvCxnSpPr>
        <p:spPr>
          <a:xfrm>
            <a:off x="373703" y="794845"/>
            <a:ext cx="4820" cy="823507"/>
          </a:xfrm>
          <a:prstGeom prst="straightConnector1">
            <a:avLst/>
          </a:prstGeom>
          <a:noFill/>
          <a:ln w="19050" cap="flat" cmpd="sng">
            <a:solidFill>
              <a:srgbClr val="F3F3F3"/>
            </a:solidFill>
            <a:prstDash val="solid"/>
            <a:round/>
            <a:headEnd type="oval" w="med" len="med"/>
            <a:tailEnd type="oval" w="med" len="med"/>
          </a:ln>
        </p:spPr>
      </p:cxnSp>
      <p:sp>
        <p:nvSpPr>
          <p:cNvPr id="19" name="Google Shape;1603;p42">
            <a:extLst>
              <a:ext uri="{FF2B5EF4-FFF2-40B4-BE49-F238E27FC236}">
                <a16:creationId xmlns:a16="http://schemas.microsoft.com/office/drawing/2014/main" id="{FC2EC4CF-EC70-CB54-0291-2620E3B182AB}"/>
              </a:ext>
            </a:extLst>
          </p:cNvPr>
          <p:cNvSpPr txBox="1"/>
          <p:nvPr/>
        </p:nvSpPr>
        <p:spPr>
          <a:xfrm>
            <a:off x="373703" y="1750975"/>
            <a:ext cx="8569717" cy="3641834"/>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Elementos clave de la arquitectura de software</a:t>
            </a:r>
          </a:p>
          <a:p>
            <a:pPr algn="just"/>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ES" sz="1600" b="1" dirty="0">
                <a:solidFill>
                  <a:schemeClr val="accent4"/>
                </a:solidFill>
                <a:latin typeface="Fira Sans Condensed Light" panose="020B0604020202020204" charset="0"/>
                <a:cs typeface="Times New Roman" panose="02020603050405020304" pitchFamily="18" charset="0"/>
              </a:rPr>
              <a:t>Componentes: </a:t>
            </a:r>
            <a:r>
              <a:rPr lang="es-ES" sz="1600" dirty="0">
                <a:solidFill>
                  <a:schemeClr val="accent4"/>
                </a:solidFill>
                <a:latin typeface="Fira Sans Condensed Light" panose="020B0604020202020204" charset="0"/>
                <a:cs typeface="Times New Roman" panose="02020603050405020304" pitchFamily="18" charset="0"/>
              </a:rPr>
              <a:t>Son las partes individuales del software que realizan tareas específicas (</a:t>
            </a:r>
            <a:r>
              <a:rPr lang="es-ES" sz="1600" dirty="0" err="1">
                <a:solidFill>
                  <a:schemeClr val="accent4"/>
                </a:solidFill>
                <a:latin typeface="Fira Sans Condensed Light" panose="020B0604020202020204" charset="0"/>
                <a:cs typeface="Times New Roman" panose="02020603050405020304" pitchFamily="18" charset="0"/>
              </a:rPr>
              <a:t>ej</a:t>
            </a:r>
            <a:r>
              <a:rPr lang="es-ES" sz="1600" dirty="0">
                <a:solidFill>
                  <a:schemeClr val="accent4"/>
                </a:solidFill>
                <a:latin typeface="Fira Sans Condensed Light" panose="020B0604020202020204" charset="0"/>
                <a:cs typeface="Times New Roman" panose="02020603050405020304" pitchFamily="18" charset="0"/>
              </a:rPr>
              <a:t>: base de datos, interfaz de usuario, lógica de negocio). </a:t>
            </a:r>
          </a:p>
          <a:p>
            <a:pPr algn="just"/>
            <a:r>
              <a:rPr lang="es-ES" sz="1600" b="1" dirty="0">
                <a:solidFill>
                  <a:schemeClr val="accent4"/>
                </a:solidFill>
                <a:latin typeface="Fira Sans Condensed Light" panose="020B0604020202020204" charset="0"/>
                <a:cs typeface="Times New Roman" panose="02020603050405020304" pitchFamily="18" charset="0"/>
              </a:rPr>
              <a:t>Conexiones: </a:t>
            </a:r>
            <a:r>
              <a:rPr lang="es-ES" sz="1600" dirty="0">
                <a:solidFill>
                  <a:schemeClr val="accent4"/>
                </a:solidFill>
                <a:latin typeface="Fira Sans Condensed Light" panose="020B0604020202020204" charset="0"/>
                <a:cs typeface="Times New Roman" panose="02020603050405020304" pitchFamily="18" charset="0"/>
              </a:rPr>
              <a:t>Definen cómo se comunican los componentes entre sí, incluyendo las interfaces y los protocolos de comunicación. </a:t>
            </a:r>
          </a:p>
          <a:p>
            <a:pPr algn="just"/>
            <a:r>
              <a:rPr lang="es-ES" sz="1600" b="1" dirty="0">
                <a:solidFill>
                  <a:schemeClr val="accent4"/>
                </a:solidFill>
                <a:latin typeface="Fira Sans Condensed Light" panose="020B0604020202020204" charset="0"/>
                <a:cs typeface="Times New Roman" panose="02020603050405020304" pitchFamily="18" charset="0"/>
              </a:rPr>
              <a:t>Patrones: </a:t>
            </a:r>
            <a:r>
              <a:rPr lang="es-ES" sz="1600" dirty="0">
                <a:solidFill>
                  <a:schemeClr val="accent4"/>
                </a:solidFill>
                <a:latin typeface="Fira Sans Condensed Light" panose="020B0604020202020204" charset="0"/>
                <a:cs typeface="Times New Roman" panose="02020603050405020304" pitchFamily="18" charset="0"/>
              </a:rPr>
              <a:t>Son soluciones probadas a problemas comunes en el diseño de software, que se reutilizan para construir sistemas más robustos. </a:t>
            </a:r>
          </a:p>
          <a:p>
            <a:pPr algn="just"/>
            <a:r>
              <a:rPr lang="es-ES" sz="1600" b="1" dirty="0">
                <a:solidFill>
                  <a:schemeClr val="accent4"/>
                </a:solidFill>
                <a:latin typeface="Fira Sans Condensed Light" panose="020B0604020202020204" charset="0"/>
                <a:cs typeface="Times New Roman" panose="02020603050405020304" pitchFamily="18" charset="0"/>
              </a:rPr>
              <a:t>Estilo: </a:t>
            </a:r>
            <a:r>
              <a:rPr lang="es-ES" sz="1600" dirty="0">
                <a:solidFill>
                  <a:schemeClr val="accent4"/>
                </a:solidFill>
                <a:latin typeface="Fira Sans Condensed Light" panose="020B0604020202020204" charset="0"/>
                <a:cs typeface="Times New Roman" panose="02020603050405020304" pitchFamily="18" charset="0"/>
              </a:rPr>
              <a:t>Define la estructura general y la organización del sistema, incluyendo aspectos como la modularidad, la escalabilidad y la reutilización. </a:t>
            </a:r>
          </a:p>
        </p:txBody>
      </p:sp>
      <p:sp>
        <p:nvSpPr>
          <p:cNvPr id="8" name="Google Shape;136;p27">
            <a:extLst>
              <a:ext uri="{FF2B5EF4-FFF2-40B4-BE49-F238E27FC236}">
                <a16:creationId xmlns:a16="http://schemas.microsoft.com/office/drawing/2014/main" id="{39B9F8FB-5864-2D9E-0B10-E13C4509DF62}"/>
              </a:ext>
            </a:extLst>
          </p:cNvPr>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id="{06EF8993-81E3-167D-4B07-3A7B9B6B74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3568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8">
          <a:extLst>
            <a:ext uri="{FF2B5EF4-FFF2-40B4-BE49-F238E27FC236}">
              <a16:creationId xmlns:a16="http://schemas.microsoft.com/office/drawing/2014/main" id="{4ED3FC29-6A69-06CA-B103-AFCF4CA35FEB}"/>
            </a:ext>
          </a:extLst>
        </p:cNvPr>
        <p:cNvGrpSpPr/>
        <p:nvPr/>
      </p:nvGrpSpPr>
      <p:grpSpPr>
        <a:xfrm>
          <a:off x="0" y="0"/>
          <a:ext cx="0" cy="0"/>
          <a:chOff x="0" y="0"/>
          <a:chExt cx="0" cy="0"/>
        </a:xfrm>
      </p:grpSpPr>
      <p:sp>
        <p:nvSpPr>
          <p:cNvPr id="151" name="Google Shape;699;p36">
            <a:extLst>
              <a:ext uri="{FF2B5EF4-FFF2-40B4-BE49-F238E27FC236}">
                <a16:creationId xmlns:a16="http://schemas.microsoft.com/office/drawing/2014/main" id="{CB41FE77-1EBA-7A50-9C8E-13F8D32B8DA7}"/>
              </a:ext>
            </a:extLst>
          </p:cNvPr>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Arduino IDE</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a:extLst>
              <a:ext uri="{FF2B5EF4-FFF2-40B4-BE49-F238E27FC236}">
                <a16:creationId xmlns:a16="http://schemas.microsoft.com/office/drawing/2014/main" id="{7B53DEF5-A2F2-F006-7C1D-26CB320DE5A9}"/>
              </a:ext>
            </a:extLst>
          </p:cNvPr>
          <p:cNvCxnSpPr/>
          <p:nvPr/>
        </p:nvCxnSpPr>
        <p:spPr>
          <a:xfrm rot="5400000">
            <a:off x="-235533" y="1387731"/>
            <a:ext cx="1202121" cy="16349"/>
          </a:xfrm>
          <a:prstGeom prst="straightConnector1">
            <a:avLst/>
          </a:prstGeom>
          <a:noFill/>
          <a:ln w="19050" cap="flat" cmpd="sng">
            <a:solidFill>
              <a:srgbClr val="F3F3F3"/>
            </a:solidFill>
            <a:prstDash val="solid"/>
            <a:round/>
            <a:headEnd type="oval" w="med" len="med"/>
            <a:tailEnd type="oval" w="med" len="med"/>
          </a:ln>
        </p:spPr>
      </p:cxnSp>
      <p:cxnSp>
        <p:nvCxnSpPr>
          <p:cNvPr id="18" name="Google Shape;258;p31">
            <a:extLst>
              <a:ext uri="{FF2B5EF4-FFF2-40B4-BE49-F238E27FC236}">
                <a16:creationId xmlns:a16="http://schemas.microsoft.com/office/drawing/2014/main" id="{18AA5BCC-A838-1F83-7344-1481914D83E8}"/>
              </a:ext>
            </a:extLst>
          </p:cNvPr>
          <p:cNvCxnSpPr/>
          <p:nvPr/>
        </p:nvCxnSpPr>
        <p:spPr>
          <a:xfrm rot="16200000" flipH="1">
            <a:off x="3801460" y="3377692"/>
            <a:ext cx="2196662" cy="10510"/>
          </a:xfrm>
          <a:prstGeom prst="straightConnector1">
            <a:avLst/>
          </a:prstGeom>
          <a:noFill/>
          <a:ln w="19050" cap="flat" cmpd="sng">
            <a:solidFill>
              <a:srgbClr val="F3F3F3"/>
            </a:solidFill>
            <a:prstDash val="solid"/>
            <a:round/>
            <a:headEnd type="oval" w="med" len="med"/>
            <a:tailEnd type="oval" w="med" len="med"/>
          </a:ln>
        </p:spPr>
      </p:cxnSp>
      <p:sp>
        <p:nvSpPr>
          <p:cNvPr id="19" name="Google Shape;1603;p42">
            <a:extLst>
              <a:ext uri="{FF2B5EF4-FFF2-40B4-BE49-F238E27FC236}">
                <a16:creationId xmlns:a16="http://schemas.microsoft.com/office/drawing/2014/main" id="{B501C29D-7A2A-2131-9ED1-3D1042C2B79D}"/>
              </a:ext>
            </a:extLst>
          </p:cNvPr>
          <p:cNvSpPr txBox="1"/>
          <p:nvPr/>
        </p:nvSpPr>
        <p:spPr>
          <a:xfrm>
            <a:off x="5444359" y="2402443"/>
            <a:ext cx="3520965" cy="2306191"/>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¿Qué es Arduino IDE?</a:t>
            </a:r>
          </a:p>
          <a:p>
            <a:pPr algn="just"/>
            <a:r>
              <a:rPr lang="es-ES" sz="1600" dirty="0">
                <a:solidFill>
                  <a:schemeClr val="accent4"/>
                </a:solidFill>
                <a:latin typeface="Fira Sans Condensed Light" panose="020B0604020202020204" charset="0"/>
                <a:cs typeface="Times New Roman" panose="02020603050405020304" pitchFamily="18" charset="0"/>
              </a:rPr>
              <a:t>Arduino ofrece la plataforma Arduino IDE (Entorno de Desarrollo Integrado), que es un entorno de programación con el que cualquiera puede crear aplicaciones para las placas Arduino, de manera que se les puede dar todo tipo de utilidades.</a:t>
            </a:r>
            <a:endParaRPr lang="es-ES" dirty="0">
              <a:solidFill>
                <a:srgbClr val="F3F3F3"/>
              </a:solidFill>
              <a:latin typeface="Fira Sans Condensed Light"/>
              <a:ea typeface="Fira Sans Condensed Light"/>
              <a:cs typeface="Fira Sans Condensed Light"/>
              <a:sym typeface="Fira Sans Condensed Light"/>
            </a:endParaRPr>
          </a:p>
        </p:txBody>
      </p:sp>
      <p:sp>
        <p:nvSpPr>
          <p:cNvPr id="8" name="Google Shape;136;p27">
            <a:extLst>
              <a:ext uri="{FF2B5EF4-FFF2-40B4-BE49-F238E27FC236}">
                <a16:creationId xmlns:a16="http://schemas.microsoft.com/office/drawing/2014/main" id="{7463435D-6657-E405-6574-E964C1BF0892}"/>
              </a:ext>
            </a:extLst>
          </p:cNvPr>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id="{1854EDBD-D460-C3C1-C1E8-2301EC2F8F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GitHub - arduino/Arduino: Arduino IDE 1.x">
            <a:extLst>
              <a:ext uri="{FF2B5EF4-FFF2-40B4-BE49-F238E27FC236}">
                <a16:creationId xmlns:a16="http://schemas.microsoft.com/office/drawing/2014/main" id="{0B69FDDD-C9FD-4CDF-E442-B6FB62B22F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299" y="2154927"/>
            <a:ext cx="3499944" cy="2611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589188"/>
      </p:ext>
    </p:extLst>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8588</TotalTime>
  <Words>1007</Words>
  <Application>Microsoft Office PowerPoint</Application>
  <PresentationFormat>Presentación en pantalla (16:9)</PresentationFormat>
  <Paragraphs>234</Paragraphs>
  <Slides>31</Slides>
  <Notes>31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31</vt:i4>
      </vt:variant>
    </vt:vector>
  </HeadingPairs>
  <TitlesOfParts>
    <vt:vector size="37" baseType="lpstr">
      <vt:lpstr>Advent Pro Light</vt:lpstr>
      <vt:lpstr>Anton</vt:lpstr>
      <vt:lpstr>Fira Sans Condensed Light</vt:lpstr>
      <vt:lpstr>Rajdhani</vt:lpstr>
      <vt:lpstr>Arial</vt:lpstr>
      <vt:lpstr>Ai Tech Agency by Slidesgo</vt:lpstr>
      <vt:lpstr>Presentación de PowerPoint</vt:lpstr>
      <vt:lpstr>Bienvenida</vt:lpstr>
      <vt:lpstr>Presentación de PowerPoint</vt:lpstr>
      <vt:lpstr>CLASE ACTUAL</vt:lpstr>
      <vt:lpstr>Ejemplo de sistema de Interacción Humano Computadora IOT</vt:lpstr>
      <vt:lpstr>Ejemplo de sistema de Interacción Humano Computadora IOT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CLASE ACTUAL</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DEFENSA DOCTORAL</dc:title>
  <dc:creator>Alfredo Garcia</dc:creator>
  <cp:lastModifiedBy>Alfredo Garcia Suarez</cp:lastModifiedBy>
  <cp:revision>306</cp:revision>
  <dcterms:modified xsi:type="dcterms:W3CDTF">2026-01-14T16:12:08Z</dcterms:modified>
</cp:coreProperties>
</file>